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322" r:id="rId3"/>
    <p:sldId id="324" r:id="rId4"/>
    <p:sldId id="343" r:id="rId5"/>
    <p:sldId id="267" r:id="rId6"/>
    <p:sldId id="325" r:id="rId7"/>
    <p:sldId id="268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285" r:id="rId17"/>
    <p:sldId id="286" r:id="rId18"/>
    <p:sldId id="290" r:id="rId19"/>
    <p:sldId id="291" r:id="rId20"/>
    <p:sldId id="292" r:id="rId21"/>
    <p:sldId id="293" r:id="rId22"/>
    <p:sldId id="294" r:id="rId23"/>
    <p:sldId id="296" r:id="rId24"/>
    <p:sldId id="335" r:id="rId25"/>
    <p:sldId id="336" r:id="rId26"/>
    <p:sldId id="311" r:id="rId27"/>
    <p:sldId id="312" r:id="rId28"/>
    <p:sldId id="341" r:id="rId29"/>
    <p:sldId id="337" r:id="rId30"/>
    <p:sldId id="334" r:id="rId31"/>
    <p:sldId id="338" r:id="rId32"/>
    <p:sldId id="339" r:id="rId33"/>
    <p:sldId id="298" r:id="rId34"/>
    <p:sldId id="299" r:id="rId35"/>
    <p:sldId id="300" r:id="rId36"/>
    <p:sldId id="301" r:id="rId37"/>
    <p:sldId id="340" r:id="rId38"/>
    <p:sldId id="34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3" r:id="rId47"/>
  </p:sldIdLst>
  <p:sldSz cx="9144000" cy="6858000" type="screen4x3"/>
  <p:notesSz cx="6661150" cy="9866313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4" autoAdjust="0"/>
    <p:restoredTop sz="94598" autoAdjust="0"/>
  </p:normalViewPr>
  <p:slideViewPr>
    <p:cSldViewPr>
      <p:cViewPr>
        <p:scale>
          <a:sx n="100" d="100"/>
          <a:sy n="100" d="100"/>
        </p:scale>
        <p:origin x="-1302" y="-246"/>
      </p:cViewPr>
      <p:guideLst>
        <p:guide orient="horz" pos="2795"/>
        <p:guide orient="horz" pos="618"/>
        <p:guide orient="horz" pos="709"/>
        <p:guide orient="horz" pos="3203"/>
        <p:guide orient="horz" pos="4156"/>
        <p:guide pos="5556"/>
        <p:guide pos="1202"/>
        <p:guide pos="34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444" y="-108"/>
      </p:cViewPr>
      <p:guideLst>
        <p:guide orient="horz" pos="3107"/>
        <p:guide pos="209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6075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773488" y="0"/>
            <a:ext cx="2886075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0BE2F-FE8F-4D79-B381-C212EFBD5094}" type="datetimeFigureOut">
              <a:rPr lang="ru-RU" smtClean="0"/>
              <a:pPr/>
              <a:t>01.03.2010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886075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773488" y="9371013"/>
            <a:ext cx="2886075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C225C-59C2-4579-9879-BDB7C0D479C1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6075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773488" y="0"/>
            <a:ext cx="2886075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EFFEDDE-BBF5-48C4-8446-B92E417B8364}" type="datetimeFigureOut">
              <a:rPr lang="ru-RU"/>
              <a:pPr>
                <a:defRPr/>
              </a:pPr>
              <a:t>01.03.2010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863600" y="739775"/>
            <a:ext cx="4933950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smtClean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66750" y="4686300"/>
            <a:ext cx="5327650" cy="4440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886075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773488" y="9371013"/>
            <a:ext cx="2886075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A6A602F-55D4-4330-BD2A-22A7E99E6C6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4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Страница: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C9415A-851D-4AD7-9A67-ECAD2DC8FCE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Страница: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728BC1-DDA0-42FB-B8F4-A730FE22337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Страница: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1632E2-1099-4CE5-8E70-229F3CABF4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Страница:</a:t>
            </a: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531D2-AB22-4C6E-86B1-AE4D32C68EC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Страница:</a:t>
            </a: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08FEE-AE11-44B7-90E7-50E4F541EF7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643688" y="0"/>
            <a:ext cx="2214562" cy="230188"/>
          </a:xfrm>
          <a:prstGeom prst="rect">
            <a:avLst/>
          </a:prstGeom>
          <a:noFill/>
        </p:spPr>
        <p:txBody>
          <a:bodyPr tIns="0">
            <a:spAutoFit/>
          </a:bodyPr>
          <a:lstStyle/>
          <a:p>
            <a:pPr algn="r">
              <a:defRPr/>
            </a:pPr>
            <a:r>
              <a:rPr lang="ru-RU" sz="1200">
                <a:solidFill>
                  <a:schemeClr val="bg1"/>
                </a:solidFill>
                <a:latin typeface="Calibri" pitchFamily="34" charset="0"/>
              </a:rPr>
              <a:t>О компании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Страница: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14CEFE-380F-4CFE-9612-0F94974D99B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dirty="0"/>
              <a:t>04/2009</a:t>
            </a:r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Страница: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2785F-DF59-49CF-8887-416A4C5FEE9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TextBox 5">
            <a:hlinkClick r:id="rId2" action="ppaction://hlinksldjump"/>
          </p:cNvPr>
          <p:cNvSpPr txBox="1"/>
          <p:nvPr userDrawn="1"/>
        </p:nvSpPr>
        <p:spPr>
          <a:xfrm>
            <a:off x="0" y="1643050"/>
            <a:ext cx="171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Центр</a:t>
            </a:r>
            <a:r>
              <a:rPr lang="ru-RU" sz="1200" baseline="0" dirty="0" smtClean="0">
                <a:solidFill>
                  <a:schemeClr val="bg1"/>
                </a:solidFill>
              </a:rPr>
              <a:t> Компетенции</a:t>
            </a:r>
          </a:p>
          <a:p>
            <a:r>
              <a:rPr lang="en-US" sz="1200" baseline="0" dirty="0" err="1" smtClean="0">
                <a:solidFill>
                  <a:schemeClr val="bg1"/>
                </a:solidFill>
              </a:rPr>
              <a:t>Simatic</a:t>
            </a:r>
            <a:r>
              <a:rPr lang="en-US" sz="1200" baseline="0" dirty="0" smtClean="0">
                <a:solidFill>
                  <a:schemeClr val="bg1"/>
                </a:solidFill>
              </a:rPr>
              <a:t> HMI </a:t>
            </a:r>
            <a:r>
              <a:rPr lang="en-US" sz="1200" baseline="0" dirty="0" err="1" smtClean="0">
                <a:solidFill>
                  <a:schemeClr val="bg1"/>
                </a:solidFill>
              </a:rPr>
              <a:t>WinCC</a:t>
            </a:r>
            <a:r>
              <a:rPr lang="ru-RU" sz="1200" dirty="0" smtClean="0"/>
              <a:t> </a:t>
            </a:r>
            <a:endParaRPr lang="ru-RU" sz="1200" dirty="0"/>
          </a:p>
        </p:txBody>
      </p:sp>
      <p:sp>
        <p:nvSpPr>
          <p:cNvPr id="7" name="TextBox 6">
            <a:hlinkClick r:id="rId3" action="ppaction://hlinksldjump"/>
          </p:cNvPr>
          <p:cNvSpPr txBox="1"/>
          <p:nvPr userDrawn="1"/>
        </p:nvSpPr>
        <p:spPr>
          <a:xfrm>
            <a:off x="0" y="2110079"/>
            <a:ext cx="171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Автоматизация</a:t>
            </a:r>
            <a:r>
              <a:rPr lang="ru-RU" sz="1200" baseline="0" dirty="0" smtClean="0">
                <a:solidFill>
                  <a:schemeClr val="bg1"/>
                </a:solidFill>
              </a:rPr>
              <a:t> разработки</a:t>
            </a:r>
            <a:r>
              <a:rPr lang="ru-RU" sz="1200" dirty="0" smtClean="0"/>
              <a:t> </a:t>
            </a:r>
            <a:endParaRPr lang="ru-RU" sz="1200" dirty="0"/>
          </a:p>
        </p:txBody>
      </p:sp>
      <p:sp>
        <p:nvSpPr>
          <p:cNvPr id="8" name="TextBox 7">
            <a:hlinkClick r:id="rId4" action="ppaction://hlinksldjump"/>
          </p:cNvPr>
          <p:cNvSpPr txBox="1"/>
          <p:nvPr userDrawn="1"/>
        </p:nvSpPr>
        <p:spPr>
          <a:xfrm>
            <a:off x="0" y="5072074"/>
            <a:ext cx="1714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О компании</a:t>
            </a:r>
            <a:r>
              <a:rPr lang="ru-RU" sz="1200" dirty="0" smtClean="0"/>
              <a:t> </a:t>
            </a:r>
            <a:endParaRPr lang="ru-RU" sz="1200" dirty="0"/>
          </a:p>
        </p:txBody>
      </p:sp>
      <p:sp>
        <p:nvSpPr>
          <p:cNvPr id="9" name="TextBox 8">
            <a:hlinkClick r:id="rId3" action="ppaction://hlinksldjump"/>
          </p:cNvPr>
          <p:cNvSpPr txBox="1"/>
          <p:nvPr userDrawn="1"/>
        </p:nvSpPr>
        <p:spPr>
          <a:xfrm>
            <a:off x="0" y="2571744"/>
            <a:ext cx="1714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Интерфейс</a:t>
            </a:r>
            <a:endParaRPr lang="ru-RU" sz="1200" dirty="0"/>
          </a:p>
        </p:txBody>
      </p:sp>
      <p:sp>
        <p:nvSpPr>
          <p:cNvPr id="10" name="TextBox 9">
            <a:hlinkClick r:id="rId3" action="ppaction://hlinksldjump"/>
          </p:cNvPr>
          <p:cNvSpPr txBox="1"/>
          <p:nvPr userDrawn="1"/>
        </p:nvSpPr>
        <p:spPr>
          <a:xfrm>
            <a:off x="0" y="2786058"/>
            <a:ext cx="1714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100" dirty="0" smtClean="0">
                <a:solidFill>
                  <a:schemeClr val="bg1"/>
                </a:solidFill>
              </a:rPr>
              <a:t>Мнемосхемы</a:t>
            </a:r>
            <a:endParaRPr lang="ru-RU" sz="1100" dirty="0"/>
          </a:p>
        </p:txBody>
      </p:sp>
      <p:sp>
        <p:nvSpPr>
          <p:cNvPr id="11" name="TextBox 10">
            <a:hlinkClick r:id="rId3" action="ppaction://hlinksldjump"/>
          </p:cNvPr>
          <p:cNvSpPr txBox="1"/>
          <p:nvPr userDrawn="1"/>
        </p:nvSpPr>
        <p:spPr>
          <a:xfrm>
            <a:off x="0" y="3071810"/>
            <a:ext cx="1714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100" dirty="0" smtClean="0">
                <a:solidFill>
                  <a:schemeClr val="bg1"/>
                </a:solidFill>
              </a:rPr>
              <a:t>Алгоритмы</a:t>
            </a:r>
            <a:endParaRPr lang="ru-RU" sz="1100" dirty="0"/>
          </a:p>
        </p:txBody>
      </p:sp>
      <p:sp>
        <p:nvSpPr>
          <p:cNvPr id="12" name="TextBox 11">
            <a:hlinkClick r:id="rId3" action="ppaction://hlinksldjump"/>
          </p:cNvPr>
          <p:cNvSpPr txBox="1"/>
          <p:nvPr userDrawn="1"/>
        </p:nvSpPr>
        <p:spPr>
          <a:xfrm>
            <a:off x="0" y="3310266"/>
            <a:ext cx="1714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100" dirty="0" smtClean="0">
                <a:solidFill>
                  <a:schemeClr val="bg1"/>
                </a:solidFill>
              </a:rPr>
              <a:t>Регулирование</a:t>
            </a:r>
            <a:endParaRPr lang="ru-RU" sz="1100" dirty="0"/>
          </a:p>
        </p:txBody>
      </p:sp>
      <p:sp>
        <p:nvSpPr>
          <p:cNvPr id="13" name="TextBox 12">
            <a:hlinkClick r:id="rId3" action="ppaction://hlinksldjump"/>
          </p:cNvPr>
          <p:cNvSpPr txBox="1"/>
          <p:nvPr userDrawn="1"/>
        </p:nvSpPr>
        <p:spPr>
          <a:xfrm>
            <a:off x="0" y="3643314"/>
            <a:ext cx="1714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Функционал</a:t>
            </a:r>
            <a:endParaRPr lang="ru-RU" sz="1200" dirty="0"/>
          </a:p>
        </p:txBody>
      </p:sp>
      <p:sp>
        <p:nvSpPr>
          <p:cNvPr id="14" name="TextBox 13">
            <a:hlinkClick r:id="rId3" action="ppaction://hlinksldjump"/>
          </p:cNvPr>
          <p:cNvSpPr txBox="1"/>
          <p:nvPr userDrawn="1"/>
        </p:nvSpPr>
        <p:spPr>
          <a:xfrm>
            <a:off x="0" y="3929066"/>
            <a:ext cx="1714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100" dirty="0" smtClean="0">
                <a:solidFill>
                  <a:schemeClr val="bg1"/>
                </a:solidFill>
              </a:rPr>
              <a:t>Аналоговый сигнал</a:t>
            </a:r>
          </a:p>
        </p:txBody>
      </p:sp>
      <p:sp>
        <p:nvSpPr>
          <p:cNvPr id="15" name="TextBox 14">
            <a:hlinkClick r:id="rId3" action="ppaction://hlinksldjump"/>
          </p:cNvPr>
          <p:cNvSpPr txBox="1"/>
          <p:nvPr userDrawn="1"/>
        </p:nvSpPr>
        <p:spPr>
          <a:xfrm>
            <a:off x="0" y="4214818"/>
            <a:ext cx="1714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100" dirty="0" err="1" smtClean="0">
                <a:solidFill>
                  <a:schemeClr val="bg1"/>
                </a:solidFill>
              </a:rPr>
              <a:t>Исполн</a:t>
            </a:r>
            <a:r>
              <a:rPr lang="ru-RU" sz="1100" dirty="0" smtClean="0">
                <a:solidFill>
                  <a:schemeClr val="bg1"/>
                </a:solidFill>
              </a:rPr>
              <a:t>.</a:t>
            </a:r>
            <a:r>
              <a:rPr lang="ru-RU" sz="1100" baseline="0" dirty="0" smtClean="0">
                <a:solidFill>
                  <a:schemeClr val="bg1"/>
                </a:solidFill>
              </a:rPr>
              <a:t> механизм</a:t>
            </a:r>
            <a:endParaRPr lang="ru-RU" sz="1100" dirty="0" smtClean="0">
              <a:solidFill>
                <a:schemeClr val="bg1"/>
              </a:solidFill>
            </a:endParaRPr>
          </a:p>
        </p:txBody>
      </p:sp>
      <p:sp>
        <p:nvSpPr>
          <p:cNvPr id="16" name="TextBox 15">
            <a:hlinkClick r:id="rId3" action="ppaction://hlinksldjump"/>
          </p:cNvPr>
          <p:cNvSpPr txBox="1"/>
          <p:nvPr userDrawn="1"/>
        </p:nvSpPr>
        <p:spPr>
          <a:xfrm>
            <a:off x="0" y="4500570"/>
            <a:ext cx="1714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100" dirty="0" smtClean="0">
                <a:solidFill>
                  <a:schemeClr val="bg1"/>
                </a:solidFill>
              </a:rPr>
              <a:t>Архивирование</a:t>
            </a:r>
          </a:p>
        </p:txBody>
      </p:sp>
      <p:sp>
        <p:nvSpPr>
          <p:cNvPr id="17" name="TextBox 16">
            <a:hlinkClick r:id="rId3" action="ppaction://hlinksldjump"/>
          </p:cNvPr>
          <p:cNvSpPr txBox="1"/>
          <p:nvPr userDrawn="1"/>
        </p:nvSpPr>
        <p:spPr>
          <a:xfrm>
            <a:off x="0" y="4786322"/>
            <a:ext cx="1714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100" dirty="0" smtClean="0">
                <a:solidFill>
                  <a:schemeClr val="bg1"/>
                </a:solidFill>
              </a:rPr>
              <a:t>Авторизация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Страница:</a:t>
            </a: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FBA74-F7E6-485F-9521-F5F7CEFF468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Страница:</a:t>
            </a: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12A7E-BF45-4028-91EB-49C3F85F0A1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Страница: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BF42-D5E7-462C-A348-315F9DA21C1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2071688" y="274638"/>
            <a:ext cx="6615112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1928813" y="1600200"/>
            <a:ext cx="675798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215188" y="6492875"/>
            <a:ext cx="714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7786688" y="6492875"/>
            <a:ext cx="11096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ru-RU"/>
              <a:t>Страница: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501063" y="6492875"/>
            <a:ext cx="400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8ECB388-78CD-447F-A5F0-ACEFFC67514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TextBox 6"/>
          <p:cNvSpPr txBox="1"/>
          <p:nvPr userDrawn="1"/>
        </p:nvSpPr>
        <p:spPr>
          <a:xfrm>
            <a:off x="6643688" y="0"/>
            <a:ext cx="2214562" cy="230188"/>
          </a:xfrm>
          <a:prstGeom prst="rect">
            <a:avLst/>
          </a:prstGeom>
          <a:noFill/>
        </p:spPr>
        <p:txBody>
          <a:bodyPr t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solidFill>
                  <a:schemeClr val="bg1"/>
                </a:solidFill>
                <a:latin typeface="+mn-lt"/>
              </a:rPr>
              <a:t>Тема презентации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15" r:id="rId2"/>
    <p:sldLayoutId id="2147483916" r:id="rId3"/>
    <p:sldLayoutId id="2147483917" r:id="rId4"/>
    <p:sldLayoutId id="2147483924" r:id="rId5"/>
    <p:sldLayoutId id="2147483918" r:id="rId6"/>
    <p:sldLayoutId id="2147483919" r:id="rId7"/>
    <p:sldLayoutId id="2147483920" r:id="rId8"/>
    <p:sldLayoutId id="2147483921" r:id="rId9"/>
    <p:sldLayoutId id="2147483922" r:id="rId10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emf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11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75.gif"/><Relationship Id="rId4" Type="http://schemas.openxmlformats.org/officeDocument/2006/relationships/image" Target="../media/image7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11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 cstate="print">
            <a:lum/>
          </a:blip>
          <a:srcRect/>
          <a:stretch>
            <a:fillRect r="-7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1"/>
          <p:cNvSpPr>
            <a:spLocks noGrp="1"/>
          </p:cNvSpPr>
          <p:nvPr>
            <p:ph type="ctrTitle"/>
          </p:nvPr>
        </p:nvSpPr>
        <p:spPr>
          <a:xfrm>
            <a:off x="1733550" y="1428750"/>
            <a:ext cx="6319838" cy="2786063"/>
          </a:xfrm>
        </p:spPr>
        <p:txBody>
          <a:bodyPr/>
          <a:lstStyle/>
          <a:p>
            <a:pPr algn="l" eaLnBrk="1" hangingPunct="1">
              <a:defRPr/>
            </a:pPr>
            <a:r>
              <a:rPr lang="ru-RU" b="1" dirty="0" smtClean="0">
                <a:solidFill>
                  <a:schemeClr val="bg1"/>
                </a:solidFill>
              </a:rPr>
              <a:t/>
            </a:r>
            <a:br>
              <a:rPr lang="ru-RU" b="1" dirty="0" smtClean="0">
                <a:solidFill>
                  <a:schemeClr val="bg1"/>
                </a:solidFill>
              </a:rPr>
            </a:br>
            <a:r>
              <a:rPr lang="en-US" b="1" cap="all" dirty="0" smtClean="0">
                <a:solidFill>
                  <a:schemeClr val="bg1">
                    <a:lumMod val="95000"/>
                  </a:schemeClr>
                </a:solidFill>
              </a:rPr>
              <a:t>SCADA</a:t>
            </a:r>
            <a:r>
              <a:rPr lang="en-US" sz="3600" b="1" cap="all" dirty="0" smtClean="0">
                <a:solidFill>
                  <a:schemeClr val="bg1">
                    <a:lumMod val="95000"/>
                  </a:schemeClr>
                </a:solidFill>
              </a:rPr>
              <a:t> – </a:t>
            </a:r>
            <a:r>
              <a:rPr lang="ru-RU" sz="3600" b="1" cap="all" dirty="0" smtClean="0">
                <a:solidFill>
                  <a:schemeClr val="bg1">
                    <a:lumMod val="95000"/>
                  </a:schemeClr>
                </a:solidFill>
              </a:rPr>
              <a:t>система</a:t>
            </a:r>
            <a:r>
              <a:rPr lang="ru-RU" sz="3200" b="1" cap="all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ru-RU" sz="3200" b="1" cap="all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3200" b="1" cap="all" dirty="0" smtClean="0">
                <a:solidFill>
                  <a:schemeClr val="bg1">
                    <a:lumMod val="95000"/>
                  </a:schemeClr>
                </a:solidFill>
              </a:rPr>
              <a:t>от компании 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СИМАТЕК групп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ru-RU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357438" y="5954713"/>
            <a:ext cx="6462712" cy="642937"/>
          </a:xfrm>
        </p:spPr>
        <p:txBody>
          <a:bodyPr/>
          <a:lstStyle/>
          <a:p>
            <a:pPr algn="r" eaLnBrk="1" hangingPunct="1"/>
            <a:r>
              <a:rPr lang="ru-RU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Автоматизация для людей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DB07F3-F607-4C04-80C5-4E2242EFCD3C}" type="slidenum">
              <a:rPr lang="ru-RU"/>
              <a:pPr>
                <a:defRPr/>
              </a:pPr>
              <a:t>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Страница:</a:t>
            </a:r>
            <a:endParaRPr lang="ru-RU" dirty="0"/>
          </a:p>
        </p:txBody>
      </p:sp>
      <p:pic>
        <p:nvPicPr>
          <p:cNvPr id="4103" name="Рисунок 6" descr="Белтрансгаз.jpg"/>
          <p:cNvPicPr>
            <a:picLocks noChangeAspect="1"/>
          </p:cNvPicPr>
          <p:nvPr/>
        </p:nvPicPr>
        <p:blipFill>
          <a:blip r:embed="rId3" cstate="print">
            <a:grayscl/>
          </a:blip>
          <a:srcRect b="7977"/>
          <a:stretch>
            <a:fillRect/>
          </a:stretch>
        </p:blipFill>
        <p:spPr bwMode="auto">
          <a:xfrm>
            <a:off x="1811338" y="-6350"/>
            <a:ext cx="1733550" cy="98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Рисунок 8" descr="back_1.jpg"/>
          <p:cNvPicPr>
            <a:picLocks noChangeAspect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5322888" y="4792663"/>
            <a:ext cx="1711325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14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102475" y="4794250"/>
            <a:ext cx="1711325" cy="10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Рисунок 10" descr="DSCN0921.JPG"/>
          <p:cNvPicPr>
            <a:picLocks noChangeAspect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3538538" y="4797425"/>
            <a:ext cx="1711325" cy="10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7" name="Рисунок 11" descr="руки.jpg"/>
          <p:cNvPicPr>
            <a:picLocks noChangeAspect="1"/>
          </p:cNvPicPr>
          <p:nvPr/>
        </p:nvPicPr>
        <p:blipFill>
          <a:blip r:embed="rId7" cstate="print">
            <a:grayscl/>
          </a:blip>
          <a:srcRect/>
          <a:stretch>
            <a:fillRect/>
          </a:stretch>
        </p:blipFill>
        <p:spPr bwMode="auto">
          <a:xfrm>
            <a:off x="1755775" y="4797425"/>
            <a:ext cx="170815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8" name="Рисунок 11" descr="016-20050702-120618-600x448.jpg"/>
          <p:cNvPicPr>
            <a:picLocks noChangeAspect="1"/>
          </p:cNvPicPr>
          <p:nvPr/>
        </p:nvPicPr>
        <p:blipFill>
          <a:blip r:embed="rId8" cstate="print">
            <a:grayscl/>
          </a:blip>
          <a:srcRect/>
          <a:stretch>
            <a:fillRect/>
          </a:stretch>
        </p:blipFill>
        <p:spPr bwMode="auto">
          <a:xfrm>
            <a:off x="3611563" y="0"/>
            <a:ext cx="17335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9" name="Рисунок 12" descr="6.jpg"/>
          <p:cNvPicPr>
            <a:picLocks noChangeAspect="1"/>
          </p:cNvPicPr>
          <p:nvPr/>
        </p:nvPicPr>
        <p:blipFill>
          <a:blip r:embed="rId9" cstate="print">
            <a:lum bright="20000"/>
            <a:grayscl/>
          </a:blip>
          <a:srcRect t="7439" b="17438"/>
          <a:stretch>
            <a:fillRect/>
          </a:stretch>
        </p:blipFill>
        <p:spPr bwMode="auto">
          <a:xfrm>
            <a:off x="0" y="0"/>
            <a:ext cx="17335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2752EA-2BE9-48A8-8FB4-C16D85486974}" type="slidenum">
              <a:rPr lang="ru-RU"/>
              <a:pPr>
                <a:defRPr/>
              </a:pPr>
              <a:t>10</a:t>
            </a:fld>
            <a:endParaRPr lang="ru-RU"/>
          </a:p>
        </p:txBody>
      </p:sp>
      <p:sp>
        <p:nvSpPr>
          <p:cNvPr id="17413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dirty="0" smtClean="0">
                <a:latin typeface="Arial" charset="0"/>
                <a:cs typeface="Arial" charset="0"/>
              </a:rPr>
              <a:t>Примеры мнемосхем</a:t>
            </a:r>
          </a:p>
        </p:txBody>
      </p:sp>
      <p:sp>
        <p:nvSpPr>
          <p:cNvPr id="17417" name="TextBox 10"/>
          <p:cNvSpPr txBox="1">
            <a:spLocks noChangeArrowheads="1"/>
          </p:cNvSpPr>
          <p:nvPr/>
        </p:nvSpPr>
        <p:spPr bwMode="auto">
          <a:xfrm>
            <a:off x="2071688" y="1201738"/>
            <a:ext cx="6858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/>
              <a:t>Пример: Подземное хранилище газа</a:t>
            </a:r>
            <a:endParaRPr lang="ru-RU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74" name="Picture 2" descr="pxg0060"/>
          <p:cNvPicPr>
            <a:picLocks noChangeAspect="1" noChangeArrowheads="1"/>
          </p:cNvPicPr>
          <p:nvPr/>
        </p:nvPicPr>
        <p:blipFill>
          <a:blip r:embed="rId4" cstate="print"/>
          <a:srcRect b="5400"/>
          <a:stretch>
            <a:fillRect/>
          </a:stretch>
        </p:blipFill>
        <p:spPr bwMode="auto">
          <a:xfrm>
            <a:off x="1871693" y="1773238"/>
            <a:ext cx="7129463" cy="4032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2752EA-2BE9-48A8-8FB4-C16D85486974}" type="slidenum">
              <a:rPr lang="ru-RU"/>
              <a:pPr>
                <a:defRPr/>
              </a:pPr>
              <a:t>11</a:t>
            </a:fld>
            <a:endParaRPr lang="ru-RU"/>
          </a:p>
        </p:txBody>
      </p:sp>
      <p:sp>
        <p:nvSpPr>
          <p:cNvPr id="17413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dirty="0" smtClean="0">
                <a:latin typeface="Arial" charset="0"/>
                <a:cs typeface="Arial" charset="0"/>
              </a:rPr>
              <a:t>Примеры мнемосхем</a:t>
            </a:r>
          </a:p>
        </p:txBody>
      </p:sp>
      <p:sp>
        <p:nvSpPr>
          <p:cNvPr id="17417" name="TextBox 10"/>
          <p:cNvSpPr txBox="1">
            <a:spLocks noChangeArrowheads="1"/>
          </p:cNvSpPr>
          <p:nvPr/>
        </p:nvSpPr>
        <p:spPr bwMode="auto">
          <a:xfrm>
            <a:off x="2071688" y="1201738"/>
            <a:ext cx="6858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/>
              <a:t>Пример: Водоподготовка</a:t>
            </a:r>
            <a:endParaRPr lang="ru-RU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762" y="1785926"/>
            <a:ext cx="7094530" cy="4500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2752EA-2BE9-48A8-8FB4-C16D85486974}" type="slidenum">
              <a:rPr lang="ru-RU"/>
              <a:pPr>
                <a:defRPr/>
              </a:pPr>
              <a:t>12</a:t>
            </a:fld>
            <a:endParaRPr lang="ru-RU"/>
          </a:p>
        </p:txBody>
      </p:sp>
      <p:sp>
        <p:nvSpPr>
          <p:cNvPr id="17413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dirty="0" smtClean="0">
                <a:latin typeface="Arial" charset="0"/>
                <a:cs typeface="Arial" charset="0"/>
              </a:rPr>
              <a:t>Примеры мнемосхем</a:t>
            </a:r>
          </a:p>
        </p:txBody>
      </p:sp>
      <p:sp>
        <p:nvSpPr>
          <p:cNvPr id="17417" name="TextBox 10"/>
          <p:cNvSpPr txBox="1">
            <a:spLocks noChangeArrowheads="1"/>
          </p:cNvSpPr>
          <p:nvPr/>
        </p:nvSpPr>
        <p:spPr bwMode="auto">
          <a:xfrm>
            <a:off x="2071688" y="1201738"/>
            <a:ext cx="6858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/>
              <a:t>Пример: Котел-утилизатор</a:t>
            </a:r>
            <a:endParaRPr lang="ru-RU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56" y="1714488"/>
            <a:ext cx="7096075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2752EA-2BE9-48A8-8FB4-C16D85486974}" type="slidenum">
              <a:rPr lang="ru-RU"/>
              <a:pPr>
                <a:defRPr/>
              </a:pPr>
              <a:t>13</a:t>
            </a:fld>
            <a:endParaRPr lang="ru-RU"/>
          </a:p>
        </p:txBody>
      </p:sp>
      <p:sp>
        <p:nvSpPr>
          <p:cNvPr id="17413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dirty="0" smtClean="0">
                <a:latin typeface="Arial" charset="0"/>
                <a:cs typeface="Arial" charset="0"/>
              </a:rPr>
              <a:t>Примеры мнемосхем</a:t>
            </a:r>
          </a:p>
        </p:txBody>
      </p:sp>
      <p:sp>
        <p:nvSpPr>
          <p:cNvPr id="17417" name="TextBox 10"/>
          <p:cNvSpPr txBox="1">
            <a:spLocks noChangeArrowheads="1"/>
          </p:cNvSpPr>
          <p:nvPr/>
        </p:nvSpPr>
        <p:spPr bwMode="auto">
          <a:xfrm>
            <a:off x="2071688" y="1201738"/>
            <a:ext cx="6858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/>
              <a:t>Пример: Котлы-утилизаторы</a:t>
            </a:r>
            <a:endParaRPr lang="ru-RU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56" y="1785926"/>
            <a:ext cx="7113886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2752EA-2BE9-48A8-8FB4-C16D85486974}" type="slidenum">
              <a:rPr lang="ru-RU"/>
              <a:pPr>
                <a:defRPr/>
              </a:pPr>
              <a:t>14</a:t>
            </a:fld>
            <a:endParaRPr lang="ru-RU"/>
          </a:p>
        </p:txBody>
      </p:sp>
      <p:sp>
        <p:nvSpPr>
          <p:cNvPr id="17413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dirty="0" smtClean="0">
                <a:latin typeface="Arial" charset="0"/>
                <a:cs typeface="Arial" charset="0"/>
              </a:rPr>
              <a:t>Примеры мнемосхем</a:t>
            </a:r>
          </a:p>
        </p:txBody>
      </p:sp>
      <p:sp>
        <p:nvSpPr>
          <p:cNvPr id="17417" name="TextBox 10"/>
          <p:cNvSpPr txBox="1">
            <a:spLocks noChangeArrowheads="1"/>
          </p:cNvSpPr>
          <p:nvPr/>
        </p:nvSpPr>
        <p:spPr bwMode="auto">
          <a:xfrm>
            <a:off x="2071688" y="1201738"/>
            <a:ext cx="6858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/>
              <a:t>Пример: Линия сушки жома сахарной свеклы</a:t>
            </a:r>
            <a:endParaRPr lang="ru-RU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3" descr="Y:\Competence_Center_WinCC\09_ProjectsPromoProduction\5141_Скидельский_сахарный_комбинат_Линия_жомосушки\5141_SCADA_Screenshots\5141_Скидель_СКАДА_-00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56" y="1839505"/>
            <a:ext cx="7143800" cy="4018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2752EA-2BE9-48A8-8FB4-C16D85486974}" type="slidenum">
              <a:rPr lang="ru-RU"/>
              <a:pPr>
                <a:defRPr/>
              </a:pPr>
              <a:t>15</a:t>
            </a:fld>
            <a:endParaRPr lang="ru-RU"/>
          </a:p>
        </p:txBody>
      </p:sp>
      <p:sp>
        <p:nvSpPr>
          <p:cNvPr id="17413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dirty="0" smtClean="0">
                <a:latin typeface="Arial" charset="0"/>
                <a:cs typeface="Arial" charset="0"/>
              </a:rPr>
              <a:t>Примеры мнемосхем</a:t>
            </a:r>
          </a:p>
        </p:txBody>
      </p:sp>
      <p:sp>
        <p:nvSpPr>
          <p:cNvPr id="17417" name="TextBox 10"/>
          <p:cNvSpPr txBox="1">
            <a:spLocks noChangeArrowheads="1"/>
          </p:cNvSpPr>
          <p:nvPr/>
        </p:nvSpPr>
        <p:spPr bwMode="auto">
          <a:xfrm>
            <a:off x="2071688" y="1201738"/>
            <a:ext cx="6858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/>
              <a:t>Пример: Кристаллизация </a:t>
            </a:r>
            <a:endParaRPr lang="ru-RU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170" name="Picture 2" descr="Y:\Competence_Center_WinCC\09_ProjectsPromoProduction\4119_ЗГВ\Pictures\Picture_1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56" y="1857364"/>
            <a:ext cx="7143800" cy="4464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16</a:t>
            </a:fld>
            <a:endParaRPr lang="ru-RU"/>
          </a:p>
        </p:txBody>
      </p:sp>
      <p:sp>
        <p:nvSpPr>
          <p:cNvPr id="26629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dirty="0" smtClean="0">
                <a:latin typeface="Arial" charset="0"/>
                <a:cs typeface="Arial" charset="0"/>
              </a:rPr>
              <a:t>Алгоритмы автоматики</a:t>
            </a:r>
          </a:p>
        </p:txBody>
      </p:sp>
      <p:pic>
        <p:nvPicPr>
          <p:cNvPr id="14" name="Рисунок 13" descr="GUARD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5918" y="1643050"/>
            <a:ext cx="7143800" cy="32284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28794" y="1214422"/>
            <a:ext cx="628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Энергетика: защиты и блокировки</a:t>
            </a:r>
            <a:endParaRPr lang="ru-RU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7422" y="3429000"/>
            <a:ext cx="6086483" cy="3137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17</a:t>
            </a:fld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928794" y="1214422"/>
            <a:ext cx="692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Защиты: </a:t>
            </a:r>
            <a:r>
              <a:rPr lang="ru-RU" dirty="0" err="1" smtClean="0"/>
              <a:t>параметрирование</a:t>
            </a:r>
            <a:r>
              <a:rPr lang="ru-RU" dirty="0" smtClean="0"/>
              <a:t> и управление</a:t>
            </a:r>
            <a:endParaRPr lang="ru-RU" dirty="0"/>
          </a:p>
        </p:txBody>
      </p:sp>
      <p:pic>
        <p:nvPicPr>
          <p:cNvPr id="10" name="Рисунок 9" descr="GUARDS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1670" y="1571612"/>
            <a:ext cx="6929454" cy="4049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7" name="Заголовок 16"/>
          <p:cNvSpPr txBox="1">
            <a:spLocks/>
          </p:cNvSpPr>
          <p:nvPr/>
        </p:nvSpPr>
        <p:spPr bwMode="auto">
          <a:xfrm>
            <a:off x="2528888" y="274638"/>
            <a:ext cx="6615112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j-ea"/>
                <a:cs typeface="Arial" charset="0"/>
              </a:rPr>
              <a:t>Алгоритмы автоматики</a:t>
            </a:r>
          </a:p>
        </p:txBody>
      </p:sp>
      <p:pic>
        <p:nvPicPr>
          <p:cNvPr id="38" name="Рисунок 37" descr="GUARDS_Setpoin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5984" y="5214950"/>
            <a:ext cx="6681790" cy="12045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Рисунок 38" descr="GUARDS9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85918" y="3571876"/>
            <a:ext cx="6858048" cy="1218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18</a:t>
            </a:fld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5643570" y="2500306"/>
            <a:ext cx="32147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Система однозначно определяет, какая защита сработала первой и явилась причиной аварийного останова и привела к срабатыванию других защит</a:t>
            </a:r>
          </a:p>
        </p:txBody>
      </p:sp>
      <p:pic>
        <p:nvPicPr>
          <p:cNvPr id="11" name="Рисунок 10" descr="BLINK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1670" y="1285860"/>
            <a:ext cx="3440374" cy="4786322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Заголовок 16"/>
          <p:cNvSpPr txBox="1">
            <a:spLocks/>
          </p:cNvSpPr>
          <p:nvPr/>
        </p:nvSpPr>
        <p:spPr bwMode="auto">
          <a:xfrm>
            <a:off x="2528888" y="274638"/>
            <a:ext cx="6615112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j-ea"/>
                <a:cs typeface="Arial" charset="0"/>
              </a:rPr>
              <a:t>Алгоритмы автоматики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19</a:t>
            </a:fld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2071670" y="1285860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Каждый автоматический алгоритм на мнемосхеме снабжен всплывающим окном с информацией о принципе его работы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28794" y="4143380"/>
            <a:ext cx="692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	</a:t>
            </a:r>
          </a:p>
        </p:txBody>
      </p:sp>
      <p:pic>
        <p:nvPicPr>
          <p:cNvPr id="12" name="Рисунок 11" descr="GUARDS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00298" y="2214554"/>
            <a:ext cx="5810250" cy="3190875"/>
          </a:xfrm>
          <a:prstGeom prst="rect">
            <a:avLst/>
          </a:prstGeom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Заголовок 16"/>
          <p:cNvSpPr txBox="1">
            <a:spLocks/>
          </p:cNvSpPr>
          <p:nvPr/>
        </p:nvSpPr>
        <p:spPr bwMode="auto">
          <a:xfrm>
            <a:off x="2528888" y="274638"/>
            <a:ext cx="6615112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j-ea"/>
                <a:cs typeface="Arial" charset="0"/>
              </a:rPr>
              <a:t>Алгоритмы автоматики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B41640-1D44-4A6F-BAA2-4F7E57C9725B}" type="slidenum">
              <a:rPr lang="ru-RU"/>
              <a:pPr>
                <a:defRPr/>
              </a:pPr>
              <a:t>2</a:t>
            </a:fld>
            <a:endParaRPr lang="ru-RU"/>
          </a:p>
        </p:txBody>
      </p:sp>
      <p:sp>
        <p:nvSpPr>
          <p:cNvPr id="14341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dirty="0" smtClean="0">
                <a:latin typeface="Arial" charset="0"/>
                <a:cs typeface="Arial" charset="0"/>
              </a:rPr>
              <a:t>ЦК </a:t>
            </a:r>
            <a:r>
              <a:rPr lang="en-US" dirty="0" smtClean="0">
                <a:latin typeface="Arial" charset="0"/>
                <a:cs typeface="Arial" charset="0"/>
              </a:rPr>
              <a:t>HMI </a:t>
            </a:r>
            <a:r>
              <a:rPr lang="en-US" dirty="0" err="1" smtClean="0">
                <a:latin typeface="Arial" charset="0"/>
                <a:cs typeface="Arial" charset="0"/>
              </a:rPr>
              <a:t>WinCC</a:t>
            </a:r>
            <a:endParaRPr lang="ru-RU" dirty="0" smtClean="0">
              <a:latin typeface="Arial" charset="0"/>
              <a:cs typeface="Arial" charset="0"/>
            </a:endParaRPr>
          </a:p>
        </p:txBody>
      </p:sp>
      <p:sp>
        <p:nvSpPr>
          <p:cNvPr id="14344" name="TextBox 13"/>
          <p:cNvSpPr txBox="1">
            <a:spLocks noChangeArrowheads="1"/>
          </p:cNvSpPr>
          <p:nvPr/>
        </p:nvSpPr>
        <p:spPr bwMode="auto">
          <a:xfrm>
            <a:off x="2071670" y="1571612"/>
            <a:ext cx="6786562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	</a:t>
            </a:r>
            <a:r>
              <a:rPr lang="ru-RU" sz="2000" dirty="0" smtClean="0"/>
              <a:t> В ООО “СИМАТЕК групп” функционирует </a:t>
            </a:r>
            <a:r>
              <a:rPr lang="ru-RU" sz="2000" b="1" dirty="0" smtClean="0"/>
              <a:t>Центр Компетенции </a:t>
            </a:r>
            <a:r>
              <a:rPr lang="en-US" sz="2000" b="1" dirty="0" smtClean="0"/>
              <a:t>SIMATIC HMI WINCC</a:t>
            </a:r>
            <a:r>
              <a:rPr lang="ru-RU" sz="2000" b="1" dirty="0" smtClean="0"/>
              <a:t>.</a:t>
            </a:r>
          </a:p>
          <a:p>
            <a:pPr algn="just"/>
            <a:endParaRPr lang="en-US" sz="1600" dirty="0" smtClean="0"/>
          </a:p>
          <a:p>
            <a:pPr algn="just"/>
            <a:r>
              <a:rPr lang="en-US" sz="1600" dirty="0" smtClean="0"/>
              <a:t>	</a:t>
            </a:r>
            <a:r>
              <a:rPr lang="ru-RU" sz="1600" dirty="0" smtClean="0"/>
              <a:t>Центр Компетенции SIMATIC HMI WINCC компании SIMATEK – это команда высококвалифицированных программистов, отлично знающих свое дело и профессионально выполняющих свои обязанности. </a:t>
            </a:r>
          </a:p>
          <a:p>
            <a:pPr algn="just"/>
            <a:endParaRPr lang="ru-RU" sz="1600" dirty="0" smtClean="0"/>
          </a:p>
          <a:p>
            <a:pPr algn="just"/>
            <a:r>
              <a:rPr lang="ru-RU" sz="1600" dirty="0" smtClean="0"/>
              <a:t>	Миссия центра в создании качественного программного продукта, максимально удовлетворяющего потребности Заказчика. Наши программные продукты масштабируемы, отвечают современным принципам и концепциям программирования на языках и в средах разработки верхнего уровня, стиль программирования определяется стандартами центра, что делает сопровождение наших продуктов легким и оперативным.</a:t>
            </a:r>
          </a:p>
          <a:p>
            <a:pPr algn="just"/>
            <a:r>
              <a:rPr lang="ru-RU" sz="1600" dirty="0" smtClean="0"/>
              <a:t> </a:t>
            </a:r>
            <a:r>
              <a:rPr lang="en-US" sz="1600" dirty="0" smtClean="0"/>
              <a:t> </a:t>
            </a:r>
            <a:endParaRPr lang="ru-RU" sz="1600" dirty="0" smtClean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20</a:t>
            </a:fld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6143636" y="1142984"/>
            <a:ext cx="25717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Удобное интерактивное управление автоматическими блокировками</a:t>
            </a:r>
          </a:p>
          <a:p>
            <a:pPr algn="ctr"/>
            <a:endParaRPr lang="ru-RU" dirty="0"/>
          </a:p>
          <a:p>
            <a:pPr algn="ctr"/>
            <a:r>
              <a:rPr lang="ru-RU" dirty="0" err="1" smtClean="0"/>
              <a:t>Параметрирование</a:t>
            </a:r>
            <a:r>
              <a:rPr lang="ru-RU" dirty="0" smtClean="0"/>
              <a:t> </a:t>
            </a:r>
            <a:r>
              <a:rPr lang="ru-RU" dirty="0" err="1" smtClean="0"/>
              <a:t>уставок</a:t>
            </a:r>
            <a:r>
              <a:rPr lang="ru-RU" dirty="0" smtClean="0"/>
              <a:t>, выбор срабатывания на устройство или только на сигнализацию</a:t>
            </a:r>
          </a:p>
        </p:txBody>
      </p:sp>
      <p:pic>
        <p:nvPicPr>
          <p:cNvPr id="11" name="Рисунок 10" descr="BLOC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8795" y="1142984"/>
            <a:ext cx="4071966" cy="5108333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Заголовок 16"/>
          <p:cNvSpPr txBox="1">
            <a:spLocks/>
          </p:cNvSpPr>
          <p:nvPr/>
        </p:nvSpPr>
        <p:spPr bwMode="auto">
          <a:xfrm>
            <a:off x="2528888" y="274638"/>
            <a:ext cx="6615112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j-ea"/>
                <a:cs typeface="Arial" charset="0"/>
              </a:rPr>
              <a:t>Алгоритмы автоматики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21</a:t>
            </a:fld>
            <a:endParaRPr lang="ru-RU"/>
          </a:p>
        </p:txBody>
      </p:sp>
      <p:pic>
        <p:nvPicPr>
          <p:cNvPr id="10" name="Рисунок 9" descr="AUT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7356" y="1071546"/>
            <a:ext cx="7088388" cy="5500702"/>
          </a:xfrm>
          <a:prstGeom prst="rect">
            <a:avLst/>
          </a:prstGeom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Заголовок 16"/>
          <p:cNvSpPr txBox="1">
            <a:spLocks/>
          </p:cNvSpPr>
          <p:nvPr/>
        </p:nvSpPr>
        <p:spPr bwMode="auto">
          <a:xfrm>
            <a:off x="2528888" y="274638"/>
            <a:ext cx="6615112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j-ea"/>
                <a:cs typeface="Arial" charset="0"/>
              </a:rPr>
              <a:t>Алгоритмы автоматики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22</a:t>
            </a:fld>
            <a:endParaRPr lang="ru-RU"/>
          </a:p>
        </p:txBody>
      </p:sp>
      <p:pic>
        <p:nvPicPr>
          <p:cNvPr id="9" name="Рисунок 8" descr="AUTO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8794" y="2428868"/>
            <a:ext cx="7000924" cy="904692"/>
          </a:xfrm>
          <a:prstGeom prst="rect">
            <a:avLst/>
          </a:prstGeom>
        </p:spPr>
      </p:pic>
      <p:pic>
        <p:nvPicPr>
          <p:cNvPr id="11" name="Рисунок 10" descr="AUTO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620" y="4214818"/>
            <a:ext cx="2277086" cy="10715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28794" y="1214422"/>
            <a:ext cx="692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Интерактивное </a:t>
            </a:r>
            <a:r>
              <a:rPr lang="ru-RU" dirty="0" err="1" smtClean="0"/>
              <a:t>параметрирование</a:t>
            </a:r>
            <a:r>
              <a:rPr lang="ru-RU" dirty="0" smtClean="0"/>
              <a:t> алгоритмов автоматического управления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857356" y="3714752"/>
            <a:ext cx="692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Визуализация алгоритма автоматики на мнемосхеме</a:t>
            </a:r>
            <a:endParaRPr lang="ru-RU" dirty="0"/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Заголовок 16"/>
          <p:cNvSpPr txBox="1">
            <a:spLocks/>
          </p:cNvSpPr>
          <p:nvPr/>
        </p:nvSpPr>
        <p:spPr bwMode="auto">
          <a:xfrm>
            <a:off x="2528888" y="274638"/>
            <a:ext cx="6615112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j-ea"/>
                <a:cs typeface="Arial" charset="0"/>
              </a:rPr>
              <a:t>Алгоритмы автоматики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23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1928794" y="1214422"/>
            <a:ext cx="692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Алгоритмы автоматического ввода резерва </a:t>
            </a:r>
          </a:p>
          <a:p>
            <a:pPr algn="ctr"/>
            <a:r>
              <a:rPr lang="ru-RU" dirty="0" smtClean="0"/>
              <a:t>в том числе по нескольким условиям</a:t>
            </a:r>
            <a:endParaRPr lang="ru-RU" dirty="0"/>
          </a:p>
        </p:txBody>
      </p:sp>
      <p:pic>
        <p:nvPicPr>
          <p:cNvPr id="14" name="Рисунок 13" descr="avr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7422" y="2000240"/>
            <a:ext cx="5993353" cy="4433901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Заголовок 16"/>
          <p:cNvSpPr txBox="1">
            <a:spLocks/>
          </p:cNvSpPr>
          <p:nvPr/>
        </p:nvSpPr>
        <p:spPr bwMode="auto">
          <a:xfrm>
            <a:off x="2528888" y="274638"/>
            <a:ext cx="6615112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j-ea"/>
                <a:cs typeface="Arial" charset="0"/>
              </a:rPr>
              <a:t>Алгоритмы автоматики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24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1928794" y="1214422"/>
            <a:ext cx="692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Разнообразие алгоритмов автоматики с единым подходом к визуализации</a:t>
            </a:r>
            <a:endParaRPr lang="ru-RU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Заголовок 16"/>
          <p:cNvSpPr txBox="1">
            <a:spLocks/>
          </p:cNvSpPr>
          <p:nvPr/>
        </p:nvSpPr>
        <p:spPr bwMode="auto">
          <a:xfrm>
            <a:off x="2528888" y="274638"/>
            <a:ext cx="6615112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j-ea"/>
                <a:cs typeface="Arial" charset="0"/>
              </a:rPr>
              <a:t>Алгоритмы автоматики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8266" y="1857364"/>
            <a:ext cx="6052758" cy="3535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43354" y="3286124"/>
            <a:ext cx="5086364" cy="3117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25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1928794" y="1214422"/>
            <a:ext cx="692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	Автоматические алгоритмы работы системы в разных режимах, в том числе в экстремальных ситуациях</a:t>
            </a:r>
            <a:endParaRPr lang="ru-RU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Заголовок 16"/>
          <p:cNvSpPr txBox="1">
            <a:spLocks/>
          </p:cNvSpPr>
          <p:nvPr/>
        </p:nvSpPr>
        <p:spPr bwMode="auto">
          <a:xfrm>
            <a:off x="2528888" y="274638"/>
            <a:ext cx="6615112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j-ea"/>
                <a:cs typeface="Arial" charset="0"/>
              </a:rPr>
              <a:t>Алгоритмы автоматики</a:t>
            </a:r>
          </a:p>
        </p:txBody>
      </p:sp>
      <p:pic>
        <p:nvPicPr>
          <p:cNvPr id="10242" name="Picture 2" descr="pxg0007"/>
          <p:cNvPicPr>
            <a:picLocks noChangeAspect="1" noChangeArrowheads="1"/>
          </p:cNvPicPr>
          <p:nvPr/>
        </p:nvPicPr>
        <p:blipFill>
          <a:blip r:embed="rId4" cstate="print"/>
          <a:srcRect l="400" t="7245" r="10616" b="21632"/>
          <a:stretch>
            <a:fillRect/>
          </a:stretch>
        </p:blipFill>
        <p:spPr bwMode="auto">
          <a:xfrm>
            <a:off x="1857356" y="2000240"/>
            <a:ext cx="7129463" cy="3406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26</a:t>
            </a:fld>
            <a:endParaRPr lang="ru-RU"/>
          </a:p>
        </p:txBody>
      </p:sp>
      <p:sp>
        <p:nvSpPr>
          <p:cNvPr id="26629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sz="3200" dirty="0" smtClean="0">
                <a:latin typeface="Arial" charset="0"/>
                <a:cs typeface="Arial" charset="0"/>
              </a:rPr>
              <a:t>Автоматическое регулирование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43108" y="1142984"/>
            <a:ext cx="664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Автоматическое регулирование технологических параметров за счет использования </a:t>
            </a:r>
            <a:r>
              <a:rPr lang="ru-RU" dirty="0" err="1" smtClean="0"/>
              <a:t>ПИД-регуляторов</a:t>
            </a:r>
            <a:endParaRPr lang="ru-RU" dirty="0"/>
          </a:p>
        </p:txBody>
      </p:sp>
      <p:pic>
        <p:nvPicPr>
          <p:cNvPr id="19" name="Рисунок 18" descr="PID_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488" y="2357430"/>
            <a:ext cx="4943475" cy="3762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27</a:t>
            </a:fld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1928794" y="1214422"/>
            <a:ext cx="7000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err="1" smtClean="0"/>
              <a:t>Параметрирование</a:t>
            </a:r>
            <a:r>
              <a:rPr lang="ru-RU" sz="1600" dirty="0" smtClean="0"/>
              <a:t> регулятора производиться на живом процессе, после чего можно включить режим «автомат» и не беспокоиться о выходе технологических величин за допустимые пределы…</a:t>
            </a:r>
          </a:p>
        </p:txBody>
      </p:sp>
      <p:pic>
        <p:nvPicPr>
          <p:cNvPr id="10" name="Рисунок 9" descr="PID_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00364" y="2143116"/>
            <a:ext cx="4786346" cy="4068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Заголовок 16"/>
          <p:cNvSpPr txBox="1">
            <a:spLocks/>
          </p:cNvSpPr>
          <p:nvPr/>
        </p:nvSpPr>
        <p:spPr bwMode="auto">
          <a:xfrm>
            <a:off x="2528888" y="274638"/>
            <a:ext cx="6615112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j-ea"/>
                <a:cs typeface="Arial" charset="0"/>
              </a:rPr>
              <a:t>Автоматическое регулирование</a:t>
            </a: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j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28</a:t>
            </a:fld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1928794" y="1214422"/>
            <a:ext cx="7000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/>
              <a:t>Типичный пример регулятора</a:t>
            </a: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Заголовок 16"/>
          <p:cNvSpPr txBox="1">
            <a:spLocks/>
          </p:cNvSpPr>
          <p:nvPr/>
        </p:nvSpPr>
        <p:spPr bwMode="auto">
          <a:xfrm>
            <a:off x="2528888" y="274638"/>
            <a:ext cx="6615112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j-ea"/>
                <a:cs typeface="Arial" charset="0"/>
              </a:rPr>
              <a:t>Автоматическое регулирование</a:t>
            </a: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j-ea"/>
              <a:cs typeface="Arial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28860" y="2143116"/>
            <a:ext cx="6072230" cy="42504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29</a:t>
            </a:fld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1928794" y="1214422"/>
            <a:ext cx="7000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/>
              <a:t>Регулирование с изменяющимся заданием</a:t>
            </a:r>
          </a:p>
          <a:p>
            <a:pPr algn="ctr"/>
            <a:r>
              <a:rPr lang="ru-RU" sz="1600" dirty="0" smtClean="0"/>
              <a:t>Каскадное регулирование</a:t>
            </a: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0232" y="2000240"/>
            <a:ext cx="6867525" cy="4248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Заголовок 16"/>
          <p:cNvSpPr txBox="1">
            <a:spLocks/>
          </p:cNvSpPr>
          <p:nvPr/>
        </p:nvSpPr>
        <p:spPr bwMode="auto">
          <a:xfrm>
            <a:off x="2528888" y="274638"/>
            <a:ext cx="6615112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j-ea"/>
                <a:cs typeface="Arial" charset="0"/>
              </a:rPr>
              <a:t>Автоматическое регулирование</a:t>
            </a: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j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182" y="4286256"/>
            <a:ext cx="3476622" cy="2094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B41640-1D44-4A6F-BAA2-4F7E57C9725B}" type="slidenum">
              <a:rPr lang="ru-RU"/>
              <a:pPr>
                <a:defRPr/>
              </a:pPr>
              <a:t>3</a:t>
            </a:fld>
            <a:endParaRPr lang="ru-RU"/>
          </a:p>
        </p:txBody>
      </p:sp>
      <p:sp>
        <p:nvSpPr>
          <p:cNvPr id="14341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dirty="0" smtClean="0">
                <a:latin typeface="Arial" charset="0"/>
                <a:cs typeface="Arial" charset="0"/>
              </a:rPr>
              <a:t>Верхний уровень</a:t>
            </a:r>
          </a:p>
        </p:txBody>
      </p:sp>
      <p:sp>
        <p:nvSpPr>
          <p:cNvPr id="14344" name="TextBox 13"/>
          <p:cNvSpPr txBox="1">
            <a:spLocks noChangeArrowheads="1"/>
          </p:cNvSpPr>
          <p:nvPr/>
        </p:nvSpPr>
        <p:spPr bwMode="auto">
          <a:xfrm>
            <a:off x="2071688" y="1214438"/>
            <a:ext cx="6786562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dirty="0"/>
              <a:t>	</a:t>
            </a:r>
            <a:r>
              <a:rPr lang="ru-RU" dirty="0" smtClean="0"/>
              <a:t>В качестве среды разработки прикладного ПО верхнего уровня мы используем системное программное обеспечение </a:t>
            </a:r>
            <a:r>
              <a:rPr lang="en-US" dirty="0" err="1" smtClean="0"/>
              <a:t>Simatic</a:t>
            </a:r>
            <a:r>
              <a:rPr lang="en-US" dirty="0" smtClean="0"/>
              <a:t> HMI </a:t>
            </a:r>
            <a:r>
              <a:rPr lang="en-US" dirty="0" err="1" smtClean="0"/>
              <a:t>WinCC</a:t>
            </a:r>
            <a:r>
              <a:rPr lang="en-US" dirty="0" smtClean="0"/>
              <a:t> </a:t>
            </a:r>
            <a:r>
              <a:rPr lang="ru-RU" dirty="0"/>
              <a:t>от фирмы </a:t>
            </a:r>
            <a:r>
              <a:rPr lang="en-US" dirty="0"/>
              <a:t>SIEMENS</a:t>
            </a:r>
            <a:r>
              <a:rPr lang="ru-RU" dirty="0" smtClean="0"/>
              <a:t>.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ru-RU" dirty="0"/>
              <a:t>	</a:t>
            </a:r>
            <a:r>
              <a:rPr lang="en-US" dirty="0" smtClean="0"/>
              <a:t>SCADA</a:t>
            </a:r>
            <a:r>
              <a:rPr lang="ru-RU" dirty="0" smtClean="0"/>
              <a:t>-система </a:t>
            </a:r>
            <a:r>
              <a:rPr lang="en-US" dirty="0" err="1"/>
              <a:t>WinCC</a:t>
            </a:r>
            <a:r>
              <a:rPr lang="en-US" dirty="0"/>
              <a:t> </a:t>
            </a:r>
            <a:r>
              <a:rPr lang="ru-RU" dirty="0"/>
              <a:t>имеет встроенные коммуникационные драйверы для связи со всей линейкой оборудования </a:t>
            </a:r>
            <a:r>
              <a:rPr lang="en-US" dirty="0"/>
              <a:t>SIEMENS </a:t>
            </a:r>
            <a:r>
              <a:rPr lang="ru-RU" dirty="0"/>
              <a:t>а также поддерживает интеграцию сигналов от оборудования других производителей. </a:t>
            </a:r>
            <a:r>
              <a:rPr lang="en-US" dirty="0"/>
              <a:t> </a:t>
            </a:r>
            <a:endParaRPr lang="ru-RU" dirty="0" smtClean="0"/>
          </a:p>
          <a:p>
            <a:pPr algn="just"/>
            <a:endParaRPr lang="ru-RU" dirty="0" smtClean="0"/>
          </a:p>
          <a:p>
            <a:pPr algn="just"/>
            <a:r>
              <a:rPr lang="ru-RU" dirty="0" smtClean="0"/>
              <a:t>	Выбранная нами среда разработки отвечает всем современным требованиям в области </a:t>
            </a:r>
            <a:r>
              <a:rPr lang="en-US" dirty="0" smtClean="0"/>
              <a:t>SCADA-</a:t>
            </a:r>
            <a:r>
              <a:rPr lang="ru-RU" dirty="0" smtClean="0"/>
              <a:t>программирования.</a:t>
            </a:r>
            <a:endParaRPr lang="ru-RU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30</a:t>
            </a:fld>
            <a:endParaRPr lang="ru-RU"/>
          </a:p>
        </p:txBody>
      </p:sp>
      <p:sp>
        <p:nvSpPr>
          <p:cNvPr id="26629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dirty="0" smtClean="0">
                <a:latin typeface="Arial" charset="0"/>
                <a:cs typeface="Arial" charset="0"/>
              </a:rPr>
              <a:t>Система диагностики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8794" y="1142984"/>
            <a:ext cx="7000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Диагностика оборудования до модуля в стойке</a:t>
            </a:r>
          </a:p>
          <a:p>
            <a:pPr algn="ctr"/>
            <a:r>
              <a:rPr lang="ru-RU" dirty="0" smtClean="0"/>
              <a:t>Диагностика линий связи, контроль питания</a:t>
            </a:r>
          </a:p>
          <a:p>
            <a:pPr algn="ctr"/>
            <a:r>
              <a:rPr lang="ru-RU" dirty="0" smtClean="0"/>
              <a:t>Контроль доступа в шкафы управления</a:t>
            </a: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795" y="2071678"/>
            <a:ext cx="7000924" cy="29603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3619" y="3224203"/>
            <a:ext cx="1866900" cy="2740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6314" y="3929066"/>
            <a:ext cx="2243137" cy="253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31</a:t>
            </a:fld>
            <a:endParaRPr lang="ru-RU"/>
          </a:p>
        </p:txBody>
      </p:sp>
      <p:sp>
        <p:nvSpPr>
          <p:cNvPr id="26629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dirty="0" smtClean="0">
                <a:latin typeface="Arial" charset="0"/>
                <a:cs typeface="Arial" charset="0"/>
              </a:rPr>
              <a:t>Система диагностики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8794" y="1142984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Диагностика оборудования до модуля в стойке</a:t>
            </a:r>
          </a:p>
        </p:txBody>
      </p:sp>
      <p:pic>
        <p:nvPicPr>
          <p:cNvPr id="13" name="Рисунок 12" descr="diag_pow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57752" y="1857364"/>
            <a:ext cx="3746910" cy="4194458"/>
          </a:xfrm>
          <a:prstGeom prst="rect">
            <a:avLst/>
          </a:prstGeom>
        </p:spPr>
      </p:pic>
      <p:pic>
        <p:nvPicPr>
          <p:cNvPr id="15" name="Рисунок 14" descr="diag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00298" y="1836980"/>
            <a:ext cx="1785950" cy="4245197"/>
          </a:xfrm>
          <a:prstGeom prst="rect">
            <a:avLst/>
          </a:prstGeom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32</a:t>
            </a:fld>
            <a:endParaRPr lang="ru-RU"/>
          </a:p>
        </p:txBody>
      </p:sp>
      <p:sp>
        <p:nvSpPr>
          <p:cNvPr id="26629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dirty="0" smtClean="0">
                <a:latin typeface="Arial" charset="0"/>
                <a:cs typeface="Arial" charset="0"/>
              </a:rPr>
              <a:t>Система диагностики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8794" y="1142984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Диагностика оборудования</a:t>
            </a: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3108" y="1643050"/>
            <a:ext cx="6588360" cy="4643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13781F-233F-4090-B351-CF917C92D5B2}" type="slidenum">
              <a:rPr lang="ru-RU"/>
              <a:pPr>
                <a:defRPr/>
              </a:pPr>
              <a:t>33</a:t>
            </a:fld>
            <a:endParaRPr lang="ru-RU"/>
          </a:p>
        </p:txBody>
      </p:sp>
      <p:sp>
        <p:nvSpPr>
          <p:cNvPr id="20485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sz="3200" dirty="0" smtClean="0">
                <a:latin typeface="Arial" charset="0"/>
                <a:cs typeface="Arial" charset="0"/>
              </a:rPr>
              <a:t>Функционал – аналоговый сигнал</a:t>
            </a:r>
          </a:p>
        </p:txBody>
      </p:sp>
      <p:sp>
        <p:nvSpPr>
          <p:cNvPr id="20488" name="TextBox 13"/>
          <p:cNvSpPr txBox="1">
            <a:spLocks noChangeArrowheads="1"/>
          </p:cNvSpPr>
          <p:nvPr/>
        </p:nvSpPr>
        <p:spPr bwMode="auto">
          <a:xfrm>
            <a:off x="2071688" y="1214438"/>
            <a:ext cx="6786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	</a:t>
            </a:r>
            <a:endParaRPr lang="ru-RU"/>
          </a:p>
        </p:txBody>
      </p:sp>
      <p:sp>
        <p:nvSpPr>
          <p:cNvPr id="20489" name="TextBox 15"/>
          <p:cNvSpPr txBox="1">
            <a:spLocks noChangeArrowheads="1"/>
          </p:cNvSpPr>
          <p:nvPr/>
        </p:nvSpPr>
        <p:spPr bwMode="auto">
          <a:xfrm>
            <a:off x="4786313" y="1643063"/>
            <a:ext cx="414337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ru-RU" sz="1600" dirty="0"/>
              <a:t>Отображение реального тока 4-20мА</a:t>
            </a:r>
          </a:p>
          <a:p>
            <a:pPr>
              <a:buFont typeface="Arial" charset="0"/>
              <a:buChar char="•"/>
            </a:pPr>
            <a:endParaRPr lang="ru-RU" sz="1600" dirty="0"/>
          </a:p>
          <a:p>
            <a:pPr>
              <a:buFont typeface="Arial" charset="0"/>
              <a:buChar char="•"/>
            </a:pPr>
            <a:r>
              <a:rPr lang="ru-RU" sz="1600" dirty="0"/>
              <a:t>Настройка диапазона шкалы</a:t>
            </a:r>
          </a:p>
          <a:p>
            <a:pPr>
              <a:buFont typeface="Arial" charset="0"/>
              <a:buChar char="•"/>
            </a:pPr>
            <a:endParaRPr lang="ru-RU" sz="1600" dirty="0"/>
          </a:p>
          <a:p>
            <a:pPr>
              <a:buFont typeface="Arial" charset="0"/>
              <a:buChar char="•"/>
            </a:pPr>
            <a:r>
              <a:rPr lang="ru-RU" sz="1600" dirty="0"/>
              <a:t>Коэффициент сглаживания</a:t>
            </a:r>
          </a:p>
          <a:p>
            <a:pPr>
              <a:buFont typeface="Arial" charset="0"/>
              <a:buChar char="•"/>
            </a:pPr>
            <a:endParaRPr lang="ru-RU" sz="1600" dirty="0"/>
          </a:p>
          <a:p>
            <a:pPr>
              <a:buFont typeface="Arial" charset="0"/>
              <a:buChar char="•"/>
            </a:pPr>
            <a:r>
              <a:rPr lang="ru-RU" sz="1600" dirty="0"/>
              <a:t>Зона </a:t>
            </a:r>
            <a:r>
              <a:rPr lang="ru-RU" sz="1600" dirty="0" err="1"/>
              <a:t>нечуствительности</a:t>
            </a:r>
            <a:endParaRPr lang="ru-RU" sz="1600" dirty="0"/>
          </a:p>
          <a:p>
            <a:pPr>
              <a:buFont typeface="Arial" charset="0"/>
              <a:buChar char="•"/>
            </a:pPr>
            <a:endParaRPr lang="ru-RU" sz="1600" dirty="0"/>
          </a:p>
          <a:p>
            <a:pPr>
              <a:buFont typeface="Arial" charset="0"/>
              <a:buChar char="•"/>
            </a:pPr>
            <a:r>
              <a:rPr lang="ru-RU" sz="1600" dirty="0"/>
              <a:t>4 независимые </a:t>
            </a:r>
            <a:r>
              <a:rPr lang="ru-RU" sz="1600" dirty="0" err="1"/>
              <a:t>уставки</a:t>
            </a:r>
            <a:r>
              <a:rPr lang="ru-RU" sz="1600" dirty="0"/>
              <a:t> для цветовой и звуковой сигнализации с возможностью отключения каждой</a:t>
            </a:r>
          </a:p>
          <a:p>
            <a:pPr>
              <a:buFont typeface="Arial" charset="0"/>
              <a:buChar char="•"/>
            </a:pPr>
            <a:endParaRPr lang="ru-RU" sz="1600" dirty="0"/>
          </a:p>
          <a:p>
            <a:pPr>
              <a:buFont typeface="Arial" charset="0"/>
              <a:buChar char="•"/>
            </a:pPr>
            <a:r>
              <a:rPr lang="ru-RU" sz="1600" dirty="0"/>
              <a:t>Режим «Ручной ввод»</a:t>
            </a:r>
          </a:p>
          <a:p>
            <a:pPr>
              <a:buFont typeface="Arial" charset="0"/>
              <a:buChar char="•"/>
            </a:pPr>
            <a:endParaRPr lang="ru-RU" sz="1600" dirty="0"/>
          </a:p>
          <a:p>
            <a:pPr>
              <a:buFont typeface="Arial" charset="0"/>
              <a:buChar char="•"/>
            </a:pPr>
            <a:r>
              <a:rPr lang="ru-RU" sz="1600" dirty="0"/>
              <a:t>Настройка отображения </a:t>
            </a:r>
            <a:r>
              <a:rPr lang="ru-RU" sz="1600" dirty="0" err="1"/>
              <a:t>онлайн</a:t>
            </a:r>
            <a:r>
              <a:rPr lang="ru-RU" sz="1600" dirty="0"/>
              <a:t> (количество знаков после запятой, размерность технологической величины, позиция на схеме, наименование)</a:t>
            </a:r>
          </a:p>
          <a:p>
            <a:endParaRPr lang="ru-RU" dirty="0"/>
          </a:p>
        </p:txBody>
      </p:sp>
      <p:pic>
        <p:nvPicPr>
          <p:cNvPr id="20490" name="Рисунок 17" descr="sns111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813" y="1714500"/>
            <a:ext cx="267652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971DE3-F1B2-498D-9207-6BC65EFA7827}" type="slidenum">
              <a:rPr lang="ru-RU"/>
              <a:pPr>
                <a:defRPr/>
              </a:pPr>
              <a:t>34</a:t>
            </a:fld>
            <a:endParaRPr lang="ru-RU"/>
          </a:p>
        </p:txBody>
      </p:sp>
      <p:sp>
        <p:nvSpPr>
          <p:cNvPr id="21509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sz="3200" dirty="0" smtClean="0">
                <a:latin typeface="Arial" charset="0"/>
                <a:cs typeface="Arial" charset="0"/>
              </a:rPr>
              <a:t>Функционал – аналоговый сигнал</a:t>
            </a:r>
          </a:p>
        </p:txBody>
      </p:sp>
      <p:sp>
        <p:nvSpPr>
          <p:cNvPr id="21512" name="TextBox 13"/>
          <p:cNvSpPr txBox="1">
            <a:spLocks noChangeArrowheads="1"/>
          </p:cNvSpPr>
          <p:nvPr/>
        </p:nvSpPr>
        <p:spPr bwMode="auto">
          <a:xfrm>
            <a:off x="2071688" y="1214438"/>
            <a:ext cx="6786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	</a:t>
            </a:r>
            <a:endParaRPr lang="ru-RU"/>
          </a:p>
        </p:txBody>
      </p:sp>
      <p:sp>
        <p:nvSpPr>
          <p:cNvPr id="21513" name="TextBox 14"/>
          <p:cNvSpPr txBox="1">
            <a:spLocks noChangeArrowheads="1"/>
          </p:cNvSpPr>
          <p:nvPr/>
        </p:nvSpPr>
        <p:spPr bwMode="auto">
          <a:xfrm>
            <a:off x="2286000" y="1071563"/>
            <a:ext cx="6572250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000"/>
          </a:p>
          <a:p>
            <a:endParaRPr lang="ru-RU"/>
          </a:p>
        </p:txBody>
      </p:sp>
      <p:pic>
        <p:nvPicPr>
          <p:cNvPr id="21514" name="Рисунок 16" descr="sns2111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75" y="1285875"/>
            <a:ext cx="3736975" cy="321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5" name="TextBox 17"/>
          <p:cNvSpPr txBox="1">
            <a:spLocks noChangeArrowheads="1"/>
          </p:cNvSpPr>
          <p:nvPr/>
        </p:nvSpPr>
        <p:spPr bwMode="auto">
          <a:xfrm>
            <a:off x="5715000" y="1285875"/>
            <a:ext cx="3143250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Вызов тренда по каждому отдельному аналоговому сигналу либо по группам объектов схемы</a:t>
            </a:r>
          </a:p>
          <a:p>
            <a:endParaRPr lang="ru-RU"/>
          </a:p>
          <a:p>
            <a:r>
              <a:rPr lang="ru-RU"/>
              <a:t>Визуализация и сигнализация выхода за пределы уставок</a:t>
            </a:r>
          </a:p>
          <a:p>
            <a:endParaRPr lang="ru-RU"/>
          </a:p>
          <a:p>
            <a:endParaRPr lang="ru-RU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0457E5-7F70-4695-BD45-2CDC751DEB19}" type="slidenum">
              <a:rPr lang="ru-RU"/>
              <a:pPr>
                <a:defRPr/>
              </a:pPr>
              <a:t>35</a:t>
            </a:fld>
            <a:endParaRPr lang="ru-RU"/>
          </a:p>
        </p:txBody>
      </p:sp>
      <p:sp>
        <p:nvSpPr>
          <p:cNvPr id="22533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sz="3200" dirty="0" smtClean="0">
                <a:latin typeface="Arial" charset="0"/>
                <a:cs typeface="Arial" charset="0"/>
              </a:rPr>
              <a:t>Функционал – аналоговый сигнал</a:t>
            </a:r>
          </a:p>
        </p:txBody>
      </p:sp>
      <p:sp>
        <p:nvSpPr>
          <p:cNvPr id="22536" name="TextBox 13"/>
          <p:cNvSpPr txBox="1">
            <a:spLocks noChangeArrowheads="1"/>
          </p:cNvSpPr>
          <p:nvPr/>
        </p:nvSpPr>
        <p:spPr bwMode="auto">
          <a:xfrm>
            <a:off x="2071688" y="1214438"/>
            <a:ext cx="6786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	</a:t>
            </a:r>
            <a:endParaRPr lang="ru-RU"/>
          </a:p>
        </p:txBody>
      </p:sp>
      <p:sp>
        <p:nvSpPr>
          <p:cNvPr id="22537" name="TextBox 14"/>
          <p:cNvSpPr txBox="1">
            <a:spLocks noChangeArrowheads="1"/>
          </p:cNvSpPr>
          <p:nvPr/>
        </p:nvSpPr>
        <p:spPr bwMode="auto">
          <a:xfrm>
            <a:off x="2286000" y="1071563"/>
            <a:ext cx="6572250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000"/>
          </a:p>
          <a:p>
            <a:endParaRPr lang="ru-RU"/>
          </a:p>
        </p:txBody>
      </p:sp>
      <p:sp>
        <p:nvSpPr>
          <p:cNvPr id="22538" name="TextBox 17"/>
          <p:cNvSpPr txBox="1">
            <a:spLocks noChangeArrowheads="1"/>
          </p:cNvSpPr>
          <p:nvPr/>
        </p:nvSpPr>
        <p:spPr bwMode="auto">
          <a:xfrm>
            <a:off x="6286500" y="1285875"/>
            <a:ext cx="25717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Всевозможные опции по настройке отображения тренда</a:t>
            </a:r>
          </a:p>
        </p:txBody>
      </p:sp>
      <p:pic>
        <p:nvPicPr>
          <p:cNvPr id="22539" name="Рисунок 11" descr="Безимени-2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88" y="1143000"/>
            <a:ext cx="40544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40" name="Рисунок 12" descr="222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3563" y="3500438"/>
            <a:ext cx="3286125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11B11-1CAB-4E66-B577-3F0022A08728}" type="slidenum">
              <a:rPr lang="ru-RU"/>
              <a:pPr>
                <a:defRPr/>
              </a:pPr>
              <a:t>36</a:t>
            </a:fld>
            <a:endParaRPr lang="ru-RU"/>
          </a:p>
        </p:txBody>
      </p:sp>
      <p:sp>
        <p:nvSpPr>
          <p:cNvPr id="23557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sz="2400" dirty="0" smtClean="0">
                <a:latin typeface="Arial" charset="0"/>
                <a:cs typeface="Arial" charset="0"/>
              </a:rPr>
              <a:t>Функционал – исполнительный механизм</a:t>
            </a:r>
          </a:p>
        </p:txBody>
      </p:sp>
      <p:sp>
        <p:nvSpPr>
          <p:cNvPr id="23560" name="TextBox 13"/>
          <p:cNvSpPr txBox="1">
            <a:spLocks noChangeArrowheads="1"/>
          </p:cNvSpPr>
          <p:nvPr/>
        </p:nvSpPr>
        <p:spPr bwMode="auto">
          <a:xfrm>
            <a:off x="2071688" y="1214438"/>
            <a:ext cx="6786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	</a:t>
            </a:r>
            <a:endParaRPr lang="ru-RU"/>
          </a:p>
        </p:txBody>
      </p:sp>
      <p:sp>
        <p:nvSpPr>
          <p:cNvPr id="23561" name="TextBox 14"/>
          <p:cNvSpPr txBox="1">
            <a:spLocks noChangeArrowheads="1"/>
          </p:cNvSpPr>
          <p:nvPr/>
        </p:nvSpPr>
        <p:spPr bwMode="auto">
          <a:xfrm>
            <a:off x="2286000" y="1071563"/>
            <a:ext cx="6572250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000"/>
          </a:p>
          <a:p>
            <a:endParaRPr lang="ru-RU"/>
          </a:p>
        </p:txBody>
      </p:sp>
      <p:sp>
        <p:nvSpPr>
          <p:cNvPr id="23562" name="TextBox 17"/>
          <p:cNvSpPr txBox="1">
            <a:spLocks noChangeArrowheads="1"/>
          </p:cNvSpPr>
          <p:nvPr/>
        </p:nvSpPr>
        <p:spPr bwMode="auto">
          <a:xfrm>
            <a:off x="5214938" y="1143000"/>
            <a:ext cx="3643312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/>
              <a:t>Подробная визуализация состояния исполнительного механизма с анимацией переходных </a:t>
            </a:r>
            <a:r>
              <a:rPr lang="ru-RU" dirty="0" smtClean="0"/>
              <a:t>моментов</a:t>
            </a:r>
            <a:endParaRPr lang="ru-RU" dirty="0"/>
          </a:p>
        </p:txBody>
      </p:sp>
      <p:pic>
        <p:nvPicPr>
          <p:cNvPr id="23563" name="Рисунок 16" descr="pmp1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0" y="1143000"/>
            <a:ext cx="280987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4" name="Рисунок 19" descr="vlv1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50" y="4143375"/>
            <a:ext cx="28003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5" name="Рисунок 21" descr="vlv4.gi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00375" y="3357563"/>
            <a:ext cx="2790825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6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7AD32A-09B7-4749-9115-31C1B190675B}" type="slidenum">
              <a:rPr lang="ru-RU"/>
              <a:pPr>
                <a:defRPr/>
              </a:pPr>
              <a:t>37</a:t>
            </a:fld>
            <a:endParaRPr lang="ru-RU"/>
          </a:p>
        </p:txBody>
      </p:sp>
      <p:sp>
        <p:nvSpPr>
          <p:cNvPr id="24581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sz="2400" dirty="0" smtClean="0">
                <a:latin typeface="Arial" charset="0"/>
                <a:cs typeface="Arial" charset="0"/>
              </a:rPr>
              <a:t>Функционал – исполнительный механизм</a:t>
            </a:r>
          </a:p>
        </p:txBody>
      </p:sp>
      <p:sp>
        <p:nvSpPr>
          <p:cNvPr id="24584" name="TextBox 13"/>
          <p:cNvSpPr txBox="1">
            <a:spLocks noChangeArrowheads="1"/>
          </p:cNvSpPr>
          <p:nvPr/>
        </p:nvSpPr>
        <p:spPr bwMode="auto">
          <a:xfrm>
            <a:off x="2071688" y="1214438"/>
            <a:ext cx="6786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	</a:t>
            </a:r>
            <a:endParaRPr lang="ru-RU"/>
          </a:p>
        </p:txBody>
      </p:sp>
      <p:sp>
        <p:nvSpPr>
          <p:cNvPr id="24585" name="TextBox 14"/>
          <p:cNvSpPr txBox="1">
            <a:spLocks noChangeArrowheads="1"/>
          </p:cNvSpPr>
          <p:nvPr/>
        </p:nvSpPr>
        <p:spPr bwMode="auto">
          <a:xfrm>
            <a:off x="2286000" y="1071563"/>
            <a:ext cx="6572250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000"/>
          </a:p>
          <a:p>
            <a:endParaRPr lang="ru-RU"/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2143125" y="1214438"/>
            <a:ext cx="67151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dirty="0" smtClean="0"/>
              <a:t>	В </a:t>
            </a:r>
            <a:r>
              <a:rPr lang="ru-RU" dirty="0"/>
              <a:t>режиме наладки доступен список реальных физических сигналов </a:t>
            </a:r>
            <a:r>
              <a:rPr lang="ru-RU" dirty="0" smtClean="0"/>
              <a:t>по </a:t>
            </a:r>
            <a:r>
              <a:rPr lang="ru-RU" dirty="0"/>
              <a:t>каждому </a:t>
            </a:r>
            <a:r>
              <a:rPr lang="ru-RU" dirty="0" smtClean="0"/>
              <a:t>устройству: датчики положения, концевые выключатели, команды телеуправления, сигналы о неисправностях и др.</a:t>
            </a:r>
            <a:endParaRPr lang="ru-RU" dirty="0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3174" y="2428868"/>
            <a:ext cx="5572164" cy="3903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7AD32A-09B7-4749-9115-31C1B190675B}" type="slidenum">
              <a:rPr lang="ru-RU"/>
              <a:pPr>
                <a:defRPr/>
              </a:pPr>
              <a:t>38</a:t>
            </a:fld>
            <a:endParaRPr lang="ru-RU"/>
          </a:p>
        </p:txBody>
      </p:sp>
      <p:sp>
        <p:nvSpPr>
          <p:cNvPr id="24581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sz="2400" dirty="0" smtClean="0">
                <a:latin typeface="Arial" charset="0"/>
                <a:cs typeface="Arial" charset="0"/>
              </a:rPr>
              <a:t>Функционал – исполнительный механизм</a:t>
            </a:r>
          </a:p>
        </p:txBody>
      </p:sp>
      <p:sp>
        <p:nvSpPr>
          <p:cNvPr id="24584" name="TextBox 13"/>
          <p:cNvSpPr txBox="1">
            <a:spLocks noChangeArrowheads="1"/>
          </p:cNvSpPr>
          <p:nvPr/>
        </p:nvSpPr>
        <p:spPr bwMode="auto">
          <a:xfrm>
            <a:off x="2071688" y="1214438"/>
            <a:ext cx="6786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	</a:t>
            </a:r>
            <a:endParaRPr lang="ru-RU"/>
          </a:p>
        </p:txBody>
      </p:sp>
      <p:sp>
        <p:nvSpPr>
          <p:cNvPr id="24585" name="TextBox 14"/>
          <p:cNvSpPr txBox="1">
            <a:spLocks noChangeArrowheads="1"/>
          </p:cNvSpPr>
          <p:nvPr/>
        </p:nvSpPr>
        <p:spPr bwMode="auto">
          <a:xfrm>
            <a:off x="2286000" y="1071563"/>
            <a:ext cx="6572250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000"/>
          </a:p>
          <a:p>
            <a:endParaRPr lang="ru-RU"/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2143125" y="1214438"/>
            <a:ext cx="67151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dirty="0" smtClean="0"/>
              <a:t>	Управление исполнительными механизмами с частотными преобразователями</a:t>
            </a:r>
            <a:endParaRPr lang="ru-RU" dirty="0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4547" y="1928802"/>
            <a:ext cx="6734670" cy="404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0DDEDC-608D-4A89-AD73-9ADAE51A3879}" type="slidenum">
              <a:rPr lang="ru-RU"/>
              <a:pPr>
                <a:defRPr/>
              </a:pPr>
              <a:t>39</a:t>
            </a:fld>
            <a:endParaRPr lang="ru-RU"/>
          </a:p>
        </p:txBody>
      </p:sp>
      <p:sp>
        <p:nvSpPr>
          <p:cNvPr id="25605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sz="2400" smtClean="0">
                <a:latin typeface="Arial" charset="0"/>
                <a:cs typeface="Arial" charset="0"/>
              </a:rPr>
              <a:t>Функционал – НСИ</a:t>
            </a:r>
          </a:p>
        </p:txBody>
      </p:sp>
      <p:sp>
        <p:nvSpPr>
          <p:cNvPr id="25608" name="TextBox 13"/>
          <p:cNvSpPr txBox="1">
            <a:spLocks noChangeArrowheads="1"/>
          </p:cNvSpPr>
          <p:nvPr/>
        </p:nvSpPr>
        <p:spPr bwMode="auto">
          <a:xfrm>
            <a:off x="2071688" y="1214438"/>
            <a:ext cx="6786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	</a:t>
            </a:r>
            <a:endParaRPr lang="ru-RU"/>
          </a:p>
        </p:txBody>
      </p:sp>
      <p:sp>
        <p:nvSpPr>
          <p:cNvPr id="25609" name="TextBox 14"/>
          <p:cNvSpPr txBox="1">
            <a:spLocks noChangeArrowheads="1"/>
          </p:cNvSpPr>
          <p:nvPr/>
        </p:nvSpPr>
        <p:spPr bwMode="auto">
          <a:xfrm>
            <a:off x="2286000" y="1071563"/>
            <a:ext cx="6572250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000"/>
          </a:p>
          <a:p>
            <a:endParaRPr lang="ru-RU"/>
          </a:p>
        </p:txBody>
      </p:sp>
      <p:sp>
        <p:nvSpPr>
          <p:cNvPr id="25610" name="TextBox 17"/>
          <p:cNvSpPr txBox="1">
            <a:spLocks noChangeArrowheads="1"/>
          </p:cNvSpPr>
          <p:nvPr/>
        </p:nvSpPr>
        <p:spPr bwMode="auto">
          <a:xfrm>
            <a:off x="5715008" y="1857364"/>
            <a:ext cx="3071809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Хранение нормативно-справочной </a:t>
            </a:r>
            <a:r>
              <a:rPr lang="ru-RU" dirty="0"/>
              <a:t>информации по каждому устройству, датчику, исполнительному </a:t>
            </a:r>
            <a:r>
              <a:rPr lang="ru-RU" dirty="0" smtClean="0"/>
              <a:t>механизму</a:t>
            </a:r>
          </a:p>
          <a:p>
            <a:pPr algn="ctr"/>
            <a:endParaRPr lang="ru-RU" dirty="0"/>
          </a:p>
          <a:p>
            <a:pPr algn="ctr"/>
            <a:r>
              <a:rPr lang="ru-RU" dirty="0" smtClean="0"/>
              <a:t>НСИ может быть использована в отчетах на уровне управления предприятием</a:t>
            </a:r>
          </a:p>
          <a:p>
            <a:endParaRPr lang="ru-RU" dirty="0"/>
          </a:p>
        </p:txBody>
      </p:sp>
      <p:pic>
        <p:nvPicPr>
          <p:cNvPr id="25611" name="Рисунок 11" descr="sns11122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25" y="1214438"/>
            <a:ext cx="2657475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B41640-1D44-4A6F-BAA2-4F7E57C9725B}" type="slidenum">
              <a:rPr lang="ru-RU"/>
              <a:pPr>
                <a:defRPr/>
              </a:pPr>
              <a:t>4</a:t>
            </a:fld>
            <a:endParaRPr lang="ru-RU"/>
          </a:p>
        </p:txBody>
      </p:sp>
      <p:sp>
        <p:nvSpPr>
          <p:cNvPr id="14341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dirty="0" smtClean="0">
                <a:latin typeface="Arial" charset="0"/>
                <a:cs typeface="Arial" charset="0"/>
              </a:rPr>
              <a:t>Верхний уровень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1" name="Picture 6"/>
          <p:cNvPicPr>
            <a:picLocks noChangeAspect="1" noChangeArrowheads="1"/>
          </p:cNvPicPr>
          <p:nvPr/>
        </p:nvPicPr>
        <p:blipFill>
          <a:blip r:embed="rId4" cstate="print"/>
          <a:srcRect l="11945" t="17236" r="11989" b="14577"/>
          <a:stretch>
            <a:fillRect/>
          </a:stretch>
        </p:blipFill>
        <p:spPr bwMode="auto">
          <a:xfrm>
            <a:off x="3273425" y="1254125"/>
            <a:ext cx="13716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TextBox 6"/>
          <p:cNvSpPr txBox="1">
            <a:spLocks noChangeArrowheads="1"/>
          </p:cNvSpPr>
          <p:nvPr/>
        </p:nvSpPr>
        <p:spPr bwMode="auto">
          <a:xfrm>
            <a:off x="4572000" y="1060812"/>
            <a:ext cx="4429125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Программное обеспечение 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SIEMENS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последовательно базируется на технологии </a:t>
            </a:r>
            <a:r>
              <a:rPr kumimoji="0" lang="ru-RU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Microsoft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, которая обеспечивает наибольшую совместимость и способность к интеграции.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 </a:t>
            </a:r>
            <a:endParaRPr kumimoji="0" lang="ru-RU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MS SQL </a:t>
            </a:r>
            <a:r>
              <a:rPr kumimoji="0" lang="ru-RU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Server</a:t>
            </a:r>
            <a:r>
              <a:rPr kumimoji="0" 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ru-RU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– высокопроизводительная база данных реального времени</a:t>
            </a:r>
            <a:r>
              <a:rPr kumimoji="0" lang="ru-RU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, </a:t>
            </a:r>
            <a:r>
              <a:rPr kumimoji="0" lang="ru-RU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включен в базовую поставку ПО со всеми своими преимуществами.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 </a:t>
            </a:r>
            <a:endParaRPr kumimoji="0" lang="ru-RU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Платформа для интеграции - </a:t>
            </a:r>
            <a:r>
              <a:rPr kumimoji="0" lang="ru-RU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встроенная поддержка технологии </a:t>
            </a:r>
            <a:r>
              <a:rPr kumimoji="0" lang="ru-RU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.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NET</a:t>
            </a:r>
            <a:r>
              <a:rPr kumimoji="0" lang="ru-RU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, поддержка технологии </a:t>
            </a:r>
            <a:r>
              <a:rPr kumimoji="0" lang="ru-RU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ActiveX</a:t>
            </a:r>
            <a:r>
              <a:rPr kumimoji="0" lang="ru-RU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ru-RU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дает возможность встраивать любые существующие элементы управления или приложения, уже созданные в определенной отрасли.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 </a:t>
            </a:r>
            <a:endParaRPr kumimoji="0" lang="ru-RU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Открытые интерфейсы программирования C-API,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WinAPI</a:t>
            </a:r>
            <a:r>
              <a:rPr kumimoji="0" 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</a:t>
            </a:r>
            <a:r>
              <a:rPr kumimoji="0" lang="ru-RU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- </a:t>
            </a:r>
            <a:r>
              <a:rPr kumimoji="0" lang="ru-RU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доступ к данным и функциям системы проектирования из сторонних приложений.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 </a:t>
            </a:r>
            <a:endParaRPr kumimoji="0" lang="ru-RU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VBA</a:t>
            </a:r>
            <a:r>
              <a:rPr kumimoji="0" 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(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Visual Basic for Applications</a:t>
            </a:r>
            <a:r>
              <a:rPr kumimoji="0" 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 </a:t>
            </a:r>
            <a:r>
              <a:rPr kumimoji="0" lang="ru-RU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- индивидуальная адаптация под отраслевые решения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 </a:t>
            </a:r>
            <a:endParaRPr kumimoji="0" lang="ru-RU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OPC: Открытость, производительность, сотрудничество – обмен данными, не зависящий от производителя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 DA (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Data Access</a:t>
            </a:r>
            <a:r>
              <a:rPr kumimoji="0" lang="ru-RU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 для клиент-серверного обмена оперативными данными;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 XML DA обмен данными через </a:t>
            </a:r>
            <a:r>
              <a:rPr kumimoji="0" lang="ru-RU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web</a:t>
            </a:r>
            <a:r>
              <a:rPr kumimoji="0" lang="ru-RU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между платформами на основе различных операционных систем, с офисными приложениями, системами ERP/PPS (например, SAP/R3) или порталами бизнес-бизнес;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 HDA (Historical Data Access)  </a:t>
            </a:r>
            <a:r>
              <a:rPr kumimoji="0" lang="ru-RU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доступ к архивным данным;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OPC A&amp;E (</a:t>
            </a:r>
            <a:r>
              <a:rPr kumimoji="0" lang="ru-RU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Alarm</a:t>
            </a:r>
            <a:r>
              <a:rPr kumimoji="0" lang="ru-RU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&amp; </a:t>
            </a:r>
            <a:r>
              <a:rPr kumimoji="0" lang="ru-RU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Events</a:t>
            </a:r>
            <a:r>
              <a:rPr kumimoji="0" lang="ru-RU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 передача сообщений и событий вместе со всеми сопутствующими сообщению значениями процесса любым абонентам на производственном уровне или на уровне управления предприятием.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6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85938" y="1041400"/>
            <a:ext cx="18891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49513" y="1611313"/>
            <a:ext cx="563562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57375" y="2182813"/>
            <a:ext cx="26574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06638" y="2754313"/>
            <a:ext cx="17335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85938" y="3714750"/>
            <a:ext cx="28797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1" name="Picture 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20888" y="4910138"/>
            <a:ext cx="24860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40</a:t>
            </a:fld>
            <a:endParaRPr lang="ru-RU"/>
          </a:p>
        </p:txBody>
      </p:sp>
      <p:sp>
        <p:nvSpPr>
          <p:cNvPr id="26629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sz="2400" dirty="0" smtClean="0">
                <a:latin typeface="Arial" charset="0"/>
                <a:cs typeface="Arial" charset="0"/>
              </a:rPr>
              <a:t>Функционал – архив сообщений</a:t>
            </a:r>
          </a:p>
        </p:txBody>
      </p:sp>
      <p:sp>
        <p:nvSpPr>
          <p:cNvPr id="26632" name="TextBox 13"/>
          <p:cNvSpPr txBox="1">
            <a:spLocks noChangeArrowheads="1"/>
          </p:cNvSpPr>
          <p:nvPr/>
        </p:nvSpPr>
        <p:spPr bwMode="auto">
          <a:xfrm>
            <a:off x="2071688" y="1214438"/>
            <a:ext cx="6786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	</a:t>
            </a:r>
            <a:endParaRPr lang="ru-RU"/>
          </a:p>
        </p:txBody>
      </p:sp>
      <p:pic>
        <p:nvPicPr>
          <p:cNvPr id="26633" name="Рисунок 16" descr="pmp4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3306" y="2857496"/>
            <a:ext cx="2357438" cy="10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4" name="Рисунок 12" descr="arhiv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74" y="4000504"/>
            <a:ext cx="5881688" cy="2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5" name="Рисунок 19" descr="input.gi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1670" y="1285860"/>
            <a:ext cx="2080256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6" name="TextBox 21"/>
          <p:cNvSpPr txBox="1">
            <a:spLocks noChangeArrowheads="1"/>
          </p:cNvSpPr>
          <p:nvPr/>
        </p:nvSpPr>
        <p:spPr bwMode="auto">
          <a:xfrm>
            <a:off x="4714875" y="1071546"/>
            <a:ext cx="414337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Система фиксирует любое действие </a:t>
            </a:r>
            <a:r>
              <a:rPr lang="ru-RU" dirty="0" smtClean="0"/>
              <a:t>оператора</a:t>
            </a:r>
            <a:endParaRPr lang="ru-RU" dirty="0"/>
          </a:p>
          <a:p>
            <a:pPr algn="ctr"/>
            <a:r>
              <a:rPr lang="ru-RU" dirty="0"/>
              <a:t>Архив сообщений можно вывести по каждому отдельному устройству, группам устройств, классам и типам сообщений</a:t>
            </a: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6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41</a:t>
            </a:fld>
            <a:endParaRPr lang="ru-RU"/>
          </a:p>
        </p:txBody>
      </p:sp>
      <p:sp>
        <p:nvSpPr>
          <p:cNvPr id="26629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sz="2400" dirty="0" smtClean="0">
                <a:latin typeface="Arial" charset="0"/>
                <a:cs typeface="Arial" charset="0"/>
              </a:rPr>
              <a:t>Система архивирования</a:t>
            </a:r>
          </a:p>
        </p:txBody>
      </p:sp>
      <p:sp>
        <p:nvSpPr>
          <p:cNvPr id="26632" name="TextBox 13"/>
          <p:cNvSpPr txBox="1">
            <a:spLocks noChangeArrowheads="1"/>
          </p:cNvSpPr>
          <p:nvPr/>
        </p:nvSpPr>
        <p:spPr bwMode="auto">
          <a:xfrm>
            <a:off x="2071688" y="1214438"/>
            <a:ext cx="67865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dirty="0"/>
              <a:t>	</a:t>
            </a:r>
            <a:r>
              <a:rPr lang="ru-RU" dirty="0" smtClean="0"/>
              <a:t>Полнофункциональный кадр архивной информации: сортировка, фильтры, динамическая легенда, синхронизация </a:t>
            </a:r>
            <a:endParaRPr lang="ru-RU" dirty="0"/>
          </a:p>
        </p:txBody>
      </p:sp>
      <p:pic>
        <p:nvPicPr>
          <p:cNvPr id="13" name="Рисунок 12" descr="arh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7356" y="2000240"/>
            <a:ext cx="7059754" cy="4071966"/>
          </a:xfrm>
          <a:prstGeom prst="rect">
            <a:avLst/>
          </a:prstGeom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42</a:t>
            </a:fld>
            <a:endParaRPr lang="ru-RU"/>
          </a:p>
        </p:txBody>
      </p:sp>
      <p:sp>
        <p:nvSpPr>
          <p:cNvPr id="26629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sz="2400" dirty="0" smtClean="0">
                <a:latin typeface="Arial" charset="0"/>
                <a:cs typeface="Arial" charset="0"/>
              </a:rPr>
              <a:t>Система архивирования</a:t>
            </a:r>
          </a:p>
        </p:txBody>
      </p:sp>
      <p:sp>
        <p:nvSpPr>
          <p:cNvPr id="26632" name="TextBox 13"/>
          <p:cNvSpPr txBox="1">
            <a:spLocks noChangeArrowheads="1"/>
          </p:cNvSpPr>
          <p:nvPr/>
        </p:nvSpPr>
        <p:spPr bwMode="auto">
          <a:xfrm>
            <a:off x="6500826" y="1785926"/>
            <a:ext cx="2357454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ru-RU" dirty="0" smtClean="0"/>
              <a:t>Динамическая загрузка графиков (трендов) технологических параметров по выбору оператора</a:t>
            </a:r>
          </a:p>
          <a:p>
            <a:pPr algn="r"/>
            <a:endParaRPr lang="ru-RU" dirty="0"/>
          </a:p>
          <a:p>
            <a:pPr algn="r"/>
            <a:r>
              <a:rPr lang="ru-RU" dirty="0" smtClean="0"/>
              <a:t>Удобочитаемые названия графиков технологических величин</a:t>
            </a:r>
          </a:p>
          <a:p>
            <a:pPr algn="r"/>
            <a:endParaRPr lang="ru-RU" dirty="0" smtClean="0"/>
          </a:p>
          <a:p>
            <a:pPr algn="r"/>
            <a:endParaRPr lang="ru-RU" dirty="0"/>
          </a:p>
        </p:txBody>
      </p:sp>
      <p:pic>
        <p:nvPicPr>
          <p:cNvPr id="11" name="Рисунок 10" descr="arh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3109" y="3214686"/>
            <a:ext cx="4286280" cy="3009900"/>
          </a:xfrm>
          <a:prstGeom prst="rect">
            <a:avLst/>
          </a:prstGeom>
        </p:spPr>
      </p:pic>
      <p:pic>
        <p:nvPicPr>
          <p:cNvPr id="15" name="Рисунок 14" descr="arh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3108" y="1214422"/>
            <a:ext cx="4314825" cy="1914525"/>
          </a:xfrm>
          <a:prstGeom prst="rect">
            <a:avLst/>
          </a:prstGeom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43</a:t>
            </a:fld>
            <a:endParaRPr lang="ru-RU"/>
          </a:p>
        </p:txBody>
      </p:sp>
      <p:sp>
        <p:nvSpPr>
          <p:cNvPr id="26629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sz="2400" dirty="0" smtClean="0">
                <a:latin typeface="Arial" charset="0"/>
                <a:cs typeface="Arial" charset="0"/>
              </a:rPr>
              <a:t>Система архивирования</a:t>
            </a:r>
          </a:p>
        </p:txBody>
      </p:sp>
      <p:sp>
        <p:nvSpPr>
          <p:cNvPr id="26632" name="TextBox 13"/>
          <p:cNvSpPr txBox="1">
            <a:spLocks noChangeArrowheads="1"/>
          </p:cNvSpPr>
          <p:nvPr/>
        </p:nvSpPr>
        <p:spPr bwMode="auto">
          <a:xfrm>
            <a:off x="4643438" y="1214422"/>
            <a:ext cx="392909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ru-RU" dirty="0" smtClean="0"/>
              <a:t>Гибкая система фильтрации сообщений</a:t>
            </a:r>
          </a:p>
          <a:p>
            <a:pPr algn="r"/>
            <a:endParaRPr lang="ru-RU" dirty="0"/>
          </a:p>
          <a:p>
            <a:pPr algn="r"/>
            <a:r>
              <a:rPr lang="ru-RU" dirty="0" smtClean="0"/>
              <a:t>Синхронизация журнала сообщений с выбранной временной точкой на графике</a:t>
            </a:r>
          </a:p>
          <a:p>
            <a:pPr algn="r"/>
            <a:endParaRPr lang="ru-RU" dirty="0" smtClean="0"/>
          </a:p>
          <a:p>
            <a:pPr algn="r"/>
            <a:endParaRPr lang="ru-RU" dirty="0"/>
          </a:p>
        </p:txBody>
      </p:sp>
      <p:pic>
        <p:nvPicPr>
          <p:cNvPr id="12" name="Рисунок 11" descr="arh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7356" y="1071546"/>
            <a:ext cx="2524125" cy="3295650"/>
          </a:xfrm>
          <a:prstGeom prst="rect">
            <a:avLst/>
          </a:prstGeom>
        </p:spPr>
      </p:pic>
      <p:pic>
        <p:nvPicPr>
          <p:cNvPr id="13" name="Рисунок 12" descr="arh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620" y="3786190"/>
            <a:ext cx="5000660" cy="2704902"/>
          </a:xfrm>
          <a:prstGeom prst="rect">
            <a:avLst/>
          </a:prstGeom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9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 descr="aut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7356" y="1928802"/>
            <a:ext cx="3643338" cy="628162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44</a:t>
            </a:fld>
            <a:endParaRPr lang="ru-RU"/>
          </a:p>
        </p:txBody>
      </p:sp>
      <p:sp>
        <p:nvSpPr>
          <p:cNvPr id="26629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sz="2400" dirty="0" smtClean="0">
                <a:latin typeface="Arial" charset="0"/>
                <a:cs typeface="Arial" charset="0"/>
              </a:rPr>
              <a:t>Система разграничения уровня допуска</a:t>
            </a:r>
          </a:p>
        </p:txBody>
      </p:sp>
      <p:sp>
        <p:nvSpPr>
          <p:cNvPr id="26632" name="TextBox 13"/>
          <p:cNvSpPr txBox="1">
            <a:spLocks noChangeArrowheads="1"/>
          </p:cNvSpPr>
          <p:nvPr/>
        </p:nvSpPr>
        <p:spPr bwMode="auto">
          <a:xfrm>
            <a:off x="5572132" y="1071546"/>
            <a:ext cx="3143272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Клиент-серверная</a:t>
            </a:r>
          </a:p>
          <a:p>
            <a:r>
              <a:rPr lang="ru-RU" dirty="0"/>
              <a:t>с</a:t>
            </a:r>
            <a:r>
              <a:rPr lang="ru-RU" dirty="0" smtClean="0"/>
              <a:t>истема авторизации</a:t>
            </a:r>
            <a:r>
              <a:rPr lang="en-US" dirty="0" smtClean="0"/>
              <a:t> c </a:t>
            </a:r>
            <a:r>
              <a:rPr lang="ru-RU" dirty="0" smtClean="0"/>
              <a:t>распределением уровней доступа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Интеграция с системой безопасности </a:t>
            </a:r>
            <a:r>
              <a:rPr lang="en-US" dirty="0" smtClean="0"/>
              <a:t>Windows</a:t>
            </a:r>
            <a:endParaRPr lang="ru-RU" dirty="0" smtClean="0"/>
          </a:p>
        </p:txBody>
      </p:sp>
      <p:pic>
        <p:nvPicPr>
          <p:cNvPr id="13" name="Рисунок 12" descr="auth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7356" y="1214421"/>
            <a:ext cx="3643338" cy="628161"/>
          </a:xfrm>
          <a:prstGeom prst="rect">
            <a:avLst/>
          </a:prstGeom>
        </p:spPr>
      </p:pic>
      <p:pic>
        <p:nvPicPr>
          <p:cNvPr id="16" name="Рисунок 15" descr="auth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4546" y="2786058"/>
            <a:ext cx="6286544" cy="3071546"/>
          </a:xfrm>
          <a:prstGeom prst="rect">
            <a:avLst/>
          </a:prstGeom>
        </p:spPr>
      </p:pic>
      <p:pic>
        <p:nvPicPr>
          <p:cNvPr id="14" name="Рисунок 13" descr="simatic_logon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00364" y="4786322"/>
            <a:ext cx="4276725" cy="1628775"/>
          </a:xfrm>
          <a:prstGeom prst="rect">
            <a:avLst/>
          </a:prstGeom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7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8FF79-D2A1-48EA-ACE8-47FACC71B298}" type="slidenum">
              <a:rPr lang="ru-RU"/>
              <a:pPr>
                <a:defRPr/>
              </a:pPr>
              <a:t>45</a:t>
            </a:fld>
            <a:endParaRPr lang="ru-RU"/>
          </a:p>
        </p:txBody>
      </p:sp>
      <p:sp>
        <p:nvSpPr>
          <p:cNvPr id="26629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sz="2400" dirty="0" smtClean="0">
                <a:latin typeface="Arial" charset="0"/>
                <a:cs typeface="Arial" charset="0"/>
              </a:rPr>
              <a:t>Система разграничения уровня допуска</a:t>
            </a:r>
          </a:p>
        </p:txBody>
      </p:sp>
      <p:sp>
        <p:nvSpPr>
          <p:cNvPr id="26632" name="TextBox 13"/>
          <p:cNvSpPr txBox="1">
            <a:spLocks noChangeArrowheads="1"/>
          </p:cNvSpPr>
          <p:nvPr/>
        </p:nvSpPr>
        <p:spPr bwMode="auto">
          <a:xfrm>
            <a:off x="2143108" y="2143116"/>
            <a:ext cx="650085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Система однозначно определяет, кто управлял, изменял параметры, квитировал неисправности</a:t>
            </a:r>
          </a:p>
        </p:txBody>
      </p:sp>
      <p:pic>
        <p:nvPicPr>
          <p:cNvPr id="13" name="Рисунок 12" descr="auth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8992" y="1285860"/>
            <a:ext cx="3643338" cy="628161"/>
          </a:xfrm>
          <a:prstGeom prst="rect">
            <a:avLst/>
          </a:prstGeom>
        </p:spPr>
      </p:pic>
      <p:pic>
        <p:nvPicPr>
          <p:cNvPr id="18" name="Рисунок 17" descr="AUTH_00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28860" y="3000372"/>
            <a:ext cx="6019800" cy="857250"/>
          </a:xfrm>
          <a:prstGeom prst="rect">
            <a:avLst/>
          </a:prstGeom>
        </p:spPr>
      </p:pic>
      <p:pic>
        <p:nvPicPr>
          <p:cNvPr id="19" name="Рисунок 18" descr="auth_0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8860" y="5000636"/>
            <a:ext cx="6038850" cy="571500"/>
          </a:xfrm>
          <a:prstGeom prst="rect">
            <a:avLst/>
          </a:prstGeom>
        </p:spPr>
      </p:pic>
      <p:pic>
        <p:nvPicPr>
          <p:cNvPr id="20" name="Рисунок 19" descr="AUTH_00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28860" y="4071942"/>
            <a:ext cx="6067425" cy="723900"/>
          </a:xfrm>
          <a:prstGeom prst="rect">
            <a:avLst/>
          </a:prstGeom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7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647E7B-E850-4578-8D7B-29538067638F}" type="slidenum">
              <a:rPr lang="ru-RU"/>
              <a:pPr>
                <a:defRPr/>
              </a:pPr>
              <a:t>46</a:t>
            </a:fld>
            <a:endParaRPr lang="ru-RU"/>
          </a:p>
        </p:txBody>
      </p:sp>
      <p:sp>
        <p:nvSpPr>
          <p:cNvPr id="15365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dirty="0" smtClean="0">
                <a:latin typeface="Arial" charset="0"/>
                <a:cs typeface="Arial" charset="0"/>
              </a:rPr>
              <a:t>О компании</a:t>
            </a:r>
          </a:p>
        </p:txBody>
      </p:sp>
      <p:sp>
        <p:nvSpPr>
          <p:cNvPr id="9224" name="Содержимое 2"/>
          <p:cNvSpPr>
            <a:spLocks/>
          </p:cNvSpPr>
          <p:nvPr/>
        </p:nvSpPr>
        <p:spPr bwMode="auto">
          <a:xfrm>
            <a:off x="2786050" y="1357298"/>
            <a:ext cx="4572032" cy="15113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26" name="Text Box 11"/>
          <p:cNvSpPr txBox="1">
            <a:spLocks noChangeArrowheads="1"/>
          </p:cNvSpPr>
          <p:nvPr/>
        </p:nvSpPr>
        <p:spPr bwMode="auto">
          <a:xfrm>
            <a:off x="2786050" y="2928939"/>
            <a:ext cx="4608513" cy="923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Компания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SIMATEK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выполняет комплексные проекты по автоматизации сложных технологических процессов.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7193" name="Picture 25" descr="Сименс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5214950"/>
            <a:ext cx="2303462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786050" y="3929064"/>
            <a:ext cx="4592638" cy="9239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За последние 3 года было реализовано более 100 проектов  на территории РБ и других стран СНГ.</a:t>
            </a:r>
          </a:p>
        </p:txBody>
      </p:sp>
      <p:sp>
        <p:nvSpPr>
          <p:cNvPr id="40969" name="Rectangle 9"/>
          <p:cNvSpPr>
            <a:spLocks noChangeArrowheads="1"/>
          </p:cNvSpPr>
          <p:nvPr/>
        </p:nvSpPr>
        <p:spPr bwMode="auto">
          <a:xfrm>
            <a:off x="2857488" y="1301495"/>
            <a:ext cx="435771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Группа компаний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SIMATEK</a:t>
            </a: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имеет статус официального инжинирингового партнера фирмы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Siemens AG</a:t>
            </a: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Департаментов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Промышленной автоматизации и Технологии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привода. </a:t>
            </a: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0B4D32-5D64-4EDF-A950-6735C14BA602}" type="slidenum">
              <a:rPr lang="ru-RU"/>
              <a:pPr>
                <a:defRPr/>
              </a:pPr>
              <a:t>5</a:t>
            </a:fld>
            <a:endParaRPr lang="ru-RU"/>
          </a:p>
        </p:txBody>
      </p:sp>
      <p:sp>
        <p:nvSpPr>
          <p:cNvPr id="16389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dirty="0" smtClean="0">
                <a:latin typeface="Arial" charset="0"/>
                <a:cs typeface="Arial" charset="0"/>
              </a:rPr>
              <a:t>СКАДА от </a:t>
            </a:r>
            <a:r>
              <a:rPr lang="ru-RU" dirty="0" err="1" smtClean="0">
                <a:latin typeface="Arial" charset="0"/>
                <a:cs typeface="Arial" charset="0"/>
              </a:rPr>
              <a:t>Симатек</a:t>
            </a:r>
            <a:r>
              <a:rPr lang="ru-RU" dirty="0" smtClean="0">
                <a:latin typeface="Arial" charset="0"/>
                <a:cs typeface="Arial" charset="0"/>
              </a:rPr>
              <a:t> это:</a:t>
            </a:r>
          </a:p>
        </p:txBody>
      </p:sp>
      <p:sp>
        <p:nvSpPr>
          <p:cNvPr id="16392" name="TextBox 13"/>
          <p:cNvSpPr txBox="1">
            <a:spLocks noChangeArrowheads="1"/>
          </p:cNvSpPr>
          <p:nvPr/>
        </p:nvSpPr>
        <p:spPr bwMode="auto">
          <a:xfrm>
            <a:off x="2071688" y="1214438"/>
            <a:ext cx="6786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	</a:t>
            </a:r>
            <a:endParaRPr lang="ru-RU"/>
          </a:p>
        </p:txBody>
      </p:sp>
      <p:sp>
        <p:nvSpPr>
          <p:cNvPr id="16393" name="TextBox 14"/>
          <p:cNvSpPr txBox="1">
            <a:spLocks noChangeArrowheads="1"/>
          </p:cNvSpPr>
          <p:nvPr/>
        </p:nvSpPr>
        <p:spPr bwMode="auto">
          <a:xfrm>
            <a:off x="2286000" y="1071563"/>
            <a:ext cx="6572250" cy="560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ru-RU" sz="2000" dirty="0" smtClean="0"/>
              <a:t>Современный, действительно </a:t>
            </a:r>
            <a:r>
              <a:rPr lang="ru-RU" sz="2000" dirty="0"/>
              <a:t>интуитивно понятный </a:t>
            </a:r>
            <a:r>
              <a:rPr lang="ru-RU" sz="2000" dirty="0" smtClean="0"/>
              <a:t>интерфейс человек-машина</a:t>
            </a:r>
            <a:endParaRPr lang="ru-RU" sz="2000" dirty="0"/>
          </a:p>
          <a:p>
            <a:pPr>
              <a:buFont typeface="Arial" charset="0"/>
              <a:buChar char="•"/>
            </a:pPr>
            <a:endParaRPr lang="ru-RU" sz="2000" dirty="0"/>
          </a:p>
          <a:p>
            <a:pPr>
              <a:buFont typeface="Arial" charset="0"/>
              <a:buChar char="•"/>
            </a:pPr>
            <a:r>
              <a:rPr lang="ru-RU" sz="2000" dirty="0"/>
              <a:t>Богатый функционал по каждому сигналу/механизму</a:t>
            </a:r>
          </a:p>
          <a:p>
            <a:pPr>
              <a:buFont typeface="Arial" charset="0"/>
              <a:buChar char="•"/>
            </a:pPr>
            <a:endParaRPr lang="ru-RU" sz="2000" dirty="0"/>
          </a:p>
          <a:p>
            <a:pPr>
              <a:buFont typeface="Arial" charset="0"/>
              <a:buChar char="•"/>
            </a:pPr>
            <a:r>
              <a:rPr lang="ru-RU" sz="2000" dirty="0"/>
              <a:t>Гибкая адаптация под любые специфические задачи</a:t>
            </a:r>
          </a:p>
          <a:p>
            <a:pPr>
              <a:buFont typeface="Arial" charset="0"/>
              <a:buChar char="•"/>
            </a:pPr>
            <a:endParaRPr lang="ru-RU" sz="2000" dirty="0"/>
          </a:p>
          <a:p>
            <a:pPr>
              <a:buFont typeface="Arial" charset="0"/>
              <a:buChar char="•"/>
            </a:pPr>
            <a:r>
              <a:rPr lang="ru-RU" sz="2000" dirty="0" err="1"/>
              <a:t>Масштабируемость</a:t>
            </a:r>
            <a:r>
              <a:rPr lang="ru-RU" sz="2000" dirty="0"/>
              <a:t>, модульный подход, обновление системы в процессе исполнения</a:t>
            </a:r>
          </a:p>
          <a:p>
            <a:pPr>
              <a:buFont typeface="Arial" charset="0"/>
              <a:buChar char="•"/>
            </a:pPr>
            <a:endParaRPr lang="ru-RU" sz="2000" dirty="0"/>
          </a:p>
          <a:p>
            <a:pPr>
              <a:buFont typeface="Arial" charset="0"/>
              <a:buChar char="•"/>
            </a:pPr>
            <a:r>
              <a:rPr lang="ru-RU" sz="2000" dirty="0"/>
              <a:t>Диагностика оборудования и ПО, в том числе удаленная</a:t>
            </a:r>
          </a:p>
          <a:p>
            <a:pPr>
              <a:buFont typeface="Arial" charset="0"/>
              <a:buChar char="•"/>
            </a:pPr>
            <a:endParaRPr lang="en-US" sz="2000" dirty="0"/>
          </a:p>
          <a:p>
            <a:pPr>
              <a:buFont typeface="Arial" charset="0"/>
              <a:buChar char="•"/>
            </a:pPr>
            <a:r>
              <a:rPr lang="ru-RU" sz="2000" dirty="0"/>
              <a:t>Коммуникация с любым оборудованием, поддерживающим стандартные </a:t>
            </a:r>
            <a:r>
              <a:rPr lang="ru-RU" sz="2000" dirty="0" smtClean="0"/>
              <a:t>протоколы</a:t>
            </a:r>
          </a:p>
          <a:p>
            <a:pPr>
              <a:buFont typeface="Arial" charset="0"/>
              <a:buChar char="•"/>
            </a:pPr>
            <a:endParaRPr lang="ru-RU" sz="2000" dirty="0" smtClean="0"/>
          </a:p>
          <a:p>
            <a:pPr>
              <a:buFont typeface="Arial" charset="0"/>
              <a:buChar char="•"/>
            </a:pPr>
            <a:r>
              <a:rPr lang="ru-RU" sz="2000" dirty="0" smtClean="0"/>
              <a:t>И многое другое…</a:t>
            </a:r>
            <a:endParaRPr lang="ru-RU" sz="2000" dirty="0"/>
          </a:p>
          <a:p>
            <a:endParaRPr lang="ru-RU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714479" cy="10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0B4D32-5D64-4EDF-A950-6735C14BA602}" type="slidenum">
              <a:rPr lang="ru-RU"/>
              <a:pPr>
                <a:defRPr/>
              </a:pPr>
              <a:t>6</a:t>
            </a:fld>
            <a:endParaRPr lang="ru-RU"/>
          </a:p>
        </p:txBody>
      </p:sp>
      <p:sp>
        <p:nvSpPr>
          <p:cNvPr id="16389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dirty="0" smtClean="0">
                <a:latin typeface="Arial" charset="0"/>
                <a:cs typeface="Arial" charset="0"/>
              </a:rPr>
              <a:t>Автоматизация разработки</a:t>
            </a:r>
          </a:p>
        </p:txBody>
      </p:sp>
      <p:sp>
        <p:nvSpPr>
          <p:cNvPr id="16392" name="TextBox 13"/>
          <p:cNvSpPr txBox="1">
            <a:spLocks noChangeArrowheads="1"/>
          </p:cNvSpPr>
          <p:nvPr/>
        </p:nvSpPr>
        <p:spPr bwMode="auto">
          <a:xfrm>
            <a:off x="2071688" y="1214438"/>
            <a:ext cx="6786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	</a:t>
            </a:r>
            <a:endParaRPr lang="ru-RU"/>
          </a:p>
        </p:txBody>
      </p:sp>
      <p:sp>
        <p:nvSpPr>
          <p:cNvPr id="16393" name="TextBox 14"/>
          <p:cNvSpPr txBox="1">
            <a:spLocks noChangeArrowheads="1"/>
          </p:cNvSpPr>
          <p:nvPr/>
        </p:nvSpPr>
        <p:spPr bwMode="auto">
          <a:xfrm>
            <a:off x="2071670" y="1071563"/>
            <a:ext cx="678658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/>
              <a:t>	Мы разработали универсальные </a:t>
            </a:r>
            <a:r>
              <a:rPr lang="ru-RU" sz="2000" b="1" dirty="0" smtClean="0"/>
              <a:t>средства для автоматического проектирования </a:t>
            </a:r>
            <a:r>
              <a:rPr lang="ru-RU" sz="2000" dirty="0" smtClean="0"/>
              <a:t>в среде </a:t>
            </a:r>
            <a:r>
              <a:rPr lang="en-US" sz="2000" dirty="0" err="1" smtClean="0"/>
              <a:t>WinCC</a:t>
            </a:r>
            <a:endParaRPr lang="en-US" sz="2000" dirty="0" smtClean="0"/>
          </a:p>
          <a:p>
            <a:pPr algn="just"/>
            <a:r>
              <a:rPr lang="ru-RU" sz="2000" dirty="0" smtClean="0"/>
              <a:t>	У нас есть качественный универсальный </a:t>
            </a:r>
            <a:r>
              <a:rPr lang="ru-RU" sz="2000" b="1" dirty="0" smtClean="0"/>
              <a:t>набор проверенных типовых решений</a:t>
            </a:r>
            <a:r>
              <a:rPr lang="ru-RU" sz="2000" dirty="0" smtClean="0"/>
              <a:t> для любых отраслей </a:t>
            </a:r>
            <a:endParaRPr lang="ru-RU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714479" cy="10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14"/>
          <p:cNvSpPr txBox="1">
            <a:spLocks noChangeArrowheads="1"/>
          </p:cNvSpPr>
          <p:nvPr/>
        </p:nvSpPr>
        <p:spPr bwMode="auto">
          <a:xfrm>
            <a:off x="2428860" y="2786058"/>
            <a:ext cx="600079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dirty="0" smtClean="0"/>
              <a:t>Благодаря этому, мы:</a:t>
            </a:r>
          </a:p>
          <a:p>
            <a:pPr>
              <a:buFont typeface="Arial" pitchFamily="34" charset="0"/>
              <a:buChar char="•"/>
            </a:pPr>
            <a:r>
              <a:rPr lang="ru-RU" sz="2000" dirty="0" smtClean="0"/>
              <a:t>в краткие сроки можем реализовать любую специфичную или типичную задачу </a:t>
            </a:r>
          </a:p>
          <a:p>
            <a:pPr>
              <a:buFont typeface="Arial" pitchFamily="34" charset="0"/>
              <a:buChar char="•"/>
            </a:pPr>
            <a:r>
              <a:rPr lang="ru-RU" sz="2000" dirty="0" smtClean="0"/>
              <a:t>обеспечить эффективную поддержку нашего проекта на любой стадии</a:t>
            </a:r>
            <a:endParaRPr lang="ru-RU" dirty="0"/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2214546" y="4714884"/>
            <a:ext cx="657229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/>
              <a:t>В итоге – </a:t>
            </a:r>
            <a:r>
              <a:rPr lang="ru-RU" sz="2000" b="1" dirty="0" smtClean="0"/>
              <a:t>качественный конечный продукт</a:t>
            </a:r>
            <a:r>
              <a:rPr lang="ru-RU" sz="2000" dirty="0" smtClean="0"/>
              <a:t> для Заказчика, отвечающий как букве ТЗ, так и срокам разработки, гибко адаптируемый и эффективно сопровождаемый, независимо от масштаба объекта.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2752EA-2BE9-48A8-8FB4-C16D85486974}" type="slidenum">
              <a:rPr lang="ru-RU"/>
              <a:pPr>
                <a:defRPr/>
              </a:pPr>
              <a:t>7</a:t>
            </a:fld>
            <a:endParaRPr lang="ru-RU"/>
          </a:p>
        </p:txBody>
      </p:sp>
      <p:sp>
        <p:nvSpPr>
          <p:cNvPr id="17413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dirty="0" smtClean="0">
                <a:latin typeface="Arial" charset="0"/>
                <a:cs typeface="Arial" charset="0"/>
              </a:rPr>
              <a:t>Примеры мнемосхем</a:t>
            </a:r>
          </a:p>
        </p:txBody>
      </p:sp>
      <p:pic>
        <p:nvPicPr>
          <p:cNvPr id="17416" name="Picture 2" descr="Z:\ТЕХНИЧЕСКИЕ_ПРОЕКТЫ\4565_БЭСК_Брестэнерго_Брестская ТЭЦ_СКУ турбиной\Промоматериалы\4565_Screenshoots_2009.12.18\Новая папка\4565_TurbinaPreRelise-00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813" y="1795463"/>
            <a:ext cx="7072312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7" name="TextBox 10"/>
          <p:cNvSpPr txBox="1">
            <a:spLocks noChangeArrowheads="1"/>
          </p:cNvSpPr>
          <p:nvPr/>
        </p:nvSpPr>
        <p:spPr bwMode="auto">
          <a:xfrm>
            <a:off x="2071688" y="1201738"/>
            <a:ext cx="6858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/>
              <a:t>Пример: Тепловая </a:t>
            </a:r>
            <a:r>
              <a:rPr lang="ru-RU" dirty="0"/>
              <a:t>схема турбогенератора</a:t>
            </a: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2752EA-2BE9-48A8-8FB4-C16D85486974}" type="slidenum">
              <a:rPr lang="ru-RU"/>
              <a:pPr>
                <a:defRPr/>
              </a:pPr>
              <a:t>8</a:t>
            </a:fld>
            <a:endParaRPr lang="ru-RU"/>
          </a:p>
        </p:txBody>
      </p:sp>
      <p:sp>
        <p:nvSpPr>
          <p:cNvPr id="17413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dirty="0" smtClean="0">
                <a:latin typeface="Arial" charset="0"/>
                <a:cs typeface="Arial" charset="0"/>
              </a:rPr>
              <a:t>Примеры мнемосхем</a:t>
            </a:r>
          </a:p>
        </p:txBody>
      </p:sp>
      <p:sp>
        <p:nvSpPr>
          <p:cNvPr id="17417" name="TextBox 10"/>
          <p:cNvSpPr txBox="1">
            <a:spLocks noChangeArrowheads="1"/>
          </p:cNvSpPr>
          <p:nvPr/>
        </p:nvSpPr>
        <p:spPr bwMode="auto">
          <a:xfrm>
            <a:off x="2071688" y="1201738"/>
            <a:ext cx="6858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/>
              <a:t>Пример: Циркуляционная насосная станция</a:t>
            </a:r>
            <a:endParaRPr lang="ru-RU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D:\_PROstore\4565_Брест_Турбина\4565_Screenshoots_2009.12.18\4565_TurbinaPreRelise-003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794" y="1785926"/>
            <a:ext cx="7072362" cy="44202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04/2009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Страница: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2752EA-2BE9-48A8-8FB4-C16D85486974}" type="slidenum">
              <a:rPr lang="ru-RU"/>
              <a:pPr>
                <a:defRPr/>
              </a:pPr>
              <a:t>9</a:t>
            </a:fld>
            <a:endParaRPr lang="ru-RU"/>
          </a:p>
        </p:txBody>
      </p:sp>
      <p:sp>
        <p:nvSpPr>
          <p:cNvPr id="17413" name="Заголовок 16"/>
          <p:cNvSpPr>
            <a:spLocks noGrp="1"/>
          </p:cNvSpPr>
          <p:nvPr>
            <p:ph type="title" idx="4294967295"/>
          </p:nvPr>
        </p:nvSpPr>
        <p:spPr>
          <a:xfrm>
            <a:off x="2528888" y="274638"/>
            <a:ext cx="6615112" cy="654050"/>
          </a:xfrm>
        </p:spPr>
        <p:txBody>
          <a:bodyPr/>
          <a:lstStyle/>
          <a:p>
            <a:r>
              <a:rPr lang="ru-RU" dirty="0" smtClean="0">
                <a:latin typeface="Arial" charset="0"/>
                <a:cs typeface="Arial" charset="0"/>
              </a:rPr>
              <a:t>Примеры мнемосхем</a:t>
            </a:r>
          </a:p>
        </p:txBody>
      </p:sp>
      <p:sp>
        <p:nvSpPr>
          <p:cNvPr id="17417" name="TextBox 10"/>
          <p:cNvSpPr txBox="1">
            <a:spLocks noChangeArrowheads="1"/>
          </p:cNvSpPr>
          <p:nvPr/>
        </p:nvSpPr>
        <p:spPr bwMode="auto">
          <a:xfrm>
            <a:off x="2071688" y="1201738"/>
            <a:ext cx="6858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/>
              <a:t>Пример: Подземное хранилище газа</a:t>
            </a:r>
            <a:endParaRPr lang="ru-RU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1470" y="0"/>
            <a:ext cx="1836946" cy="107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5" descr="D:\WINCC\4565_Turbina\GraCS\asytp_celsius_m460.gif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285720" y="0"/>
            <a:ext cx="1214446" cy="940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68810" y="1785926"/>
            <a:ext cx="7132346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4643</TotalTime>
  <Words>836</Words>
  <Application>Microsoft Office PowerPoint</Application>
  <PresentationFormat>Экран (4:3)</PresentationFormat>
  <Paragraphs>312</Paragraphs>
  <Slides>46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47" baseType="lpstr">
      <vt:lpstr>Тема Office</vt:lpstr>
      <vt:lpstr> SCADA – система от компании  “СИМАТЕК групп” </vt:lpstr>
      <vt:lpstr>ЦК HMI WinCC</vt:lpstr>
      <vt:lpstr>Верхний уровень</vt:lpstr>
      <vt:lpstr>Верхний уровень</vt:lpstr>
      <vt:lpstr>СКАДА от Симатек это:</vt:lpstr>
      <vt:lpstr>Автоматизация разработки</vt:lpstr>
      <vt:lpstr>Примеры мнемосхем</vt:lpstr>
      <vt:lpstr>Примеры мнемосхем</vt:lpstr>
      <vt:lpstr>Примеры мнемосхем</vt:lpstr>
      <vt:lpstr>Примеры мнемосхем</vt:lpstr>
      <vt:lpstr>Примеры мнемосхем</vt:lpstr>
      <vt:lpstr>Примеры мнемосхем</vt:lpstr>
      <vt:lpstr>Примеры мнемосхем</vt:lpstr>
      <vt:lpstr>Примеры мнемосхем</vt:lpstr>
      <vt:lpstr>Примеры мнемосхем</vt:lpstr>
      <vt:lpstr>Алгоритмы автоматики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Автоматическое регулирование</vt:lpstr>
      <vt:lpstr>Слайд 27</vt:lpstr>
      <vt:lpstr>Слайд 28</vt:lpstr>
      <vt:lpstr>Слайд 29</vt:lpstr>
      <vt:lpstr>Система диагностики</vt:lpstr>
      <vt:lpstr>Система диагностики</vt:lpstr>
      <vt:lpstr>Система диагностики</vt:lpstr>
      <vt:lpstr>Функционал – аналоговый сигнал</vt:lpstr>
      <vt:lpstr>Функционал – аналоговый сигнал</vt:lpstr>
      <vt:lpstr>Функционал – аналоговый сигнал</vt:lpstr>
      <vt:lpstr>Функционал – исполнительный механизм</vt:lpstr>
      <vt:lpstr>Функционал – исполнительный механизм</vt:lpstr>
      <vt:lpstr>Функционал – исполнительный механизм</vt:lpstr>
      <vt:lpstr>Функционал – НСИ</vt:lpstr>
      <vt:lpstr>Функционал – архив сообщений</vt:lpstr>
      <vt:lpstr>Система архивирования</vt:lpstr>
      <vt:lpstr>Система архивирования</vt:lpstr>
      <vt:lpstr>Система архивирования</vt:lpstr>
      <vt:lpstr>Система разграничения уровня допуска</vt:lpstr>
      <vt:lpstr>Система разграничения уровня допуска</vt:lpstr>
      <vt:lpstr>О компании</vt:lpstr>
    </vt:vector>
  </TitlesOfParts>
  <Company>Tuz &amp; Co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Yulia.Ostreyko</dc:creator>
  <cp:lastModifiedBy>andrey.kratovich</cp:lastModifiedBy>
  <cp:revision>413</cp:revision>
  <dcterms:created xsi:type="dcterms:W3CDTF">2009-04-25T09:17:09Z</dcterms:created>
  <dcterms:modified xsi:type="dcterms:W3CDTF">2010-03-01T09:51:27Z</dcterms:modified>
</cp:coreProperties>
</file>